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79" r:id="rId3"/>
    <p:sldId id="324" r:id="rId4"/>
    <p:sldId id="281" r:id="rId5"/>
    <p:sldId id="259" r:id="rId6"/>
    <p:sldId id="282" r:id="rId7"/>
    <p:sldId id="315" r:id="rId8"/>
    <p:sldId id="316" r:id="rId9"/>
    <p:sldId id="317" r:id="rId10"/>
    <p:sldId id="322" r:id="rId11"/>
    <p:sldId id="323" r:id="rId12"/>
    <p:sldId id="283" r:id="rId13"/>
    <p:sldId id="284" r:id="rId14"/>
    <p:sldId id="296" r:id="rId15"/>
    <p:sldId id="321" r:id="rId16"/>
    <p:sldId id="286" r:id="rId17"/>
    <p:sldId id="290" r:id="rId18"/>
    <p:sldId id="303" r:id="rId19"/>
    <p:sldId id="305" r:id="rId20"/>
    <p:sldId id="314" r:id="rId21"/>
    <p:sldId id="302" r:id="rId22"/>
    <p:sldId id="312" r:id="rId23"/>
    <p:sldId id="28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70" autoAdjust="0"/>
  </p:normalViewPr>
  <p:slideViewPr>
    <p:cSldViewPr snapToGrid="0">
      <p:cViewPr varScale="1">
        <p:scale>
          <a:sx n="70" d="100"/>
          <a:sy n="70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A46F-45D2-4130-8BCA-08C7D225189F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D7642-0D5E-4219-AF9E-644EE5581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45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1.01799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http://www.inference.vc/are-energy-based-gans-actually-energy-based/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en-US" altLang="zh-TW" b="1" dirty="0"/>
              <a:t>VGAN</a:t>
            </a:r>
            <a:r>
              <a:rPr lang="en-US" altLang="zh-TW" dirty="0"/>
              <a:t> — </a:t>
            </a:r>
            <a:r>
              <a:rPr lang="en-US" altLang="zh-TW" dirty="0">
                <a:hlinkClick r:id="rId3"/>
              </a:rPr>
              <a:t>Generative Adversarial Networks as </a:t>
            </a:r>
            <a:r>
              <a:rPr lang="en-US" altLang="zh-TW" dirty="0" err="1">
                <a:hlinkClick r:id="rId3"/>
              </a:rPr>
              <a:t>Variational</a:t>
            </a:r>
            <a:r>
              <a:rPr lang="en-US" altLang="zh-TW" dirty="0">
                <a:hlinkClick r:id="rId3"/>
              </a:rPr>
              <a:t> Training of Energy Based Models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Original Energy-based GAN</a:t>
            </a:r>
          </a:p>
          <a:p>
            <a:pPr lvl="1"/>
            <a:r>
              <a:rPr lang="en-US" altLang="zh-TW" dirty="0"/>
              <a:t>Improved Began</a:t>
            </a:r>
          </a:p>
          <a:p>
            <a:r>
              <a:rPr lang="en-US" altLang="zh-TW" dirty="0"/>
              <a:t>EGAN calibrated, </a:t>
            </a:r>
          </a:p>
          <a:p>
            <a:r>
              <a:rPr lang="en-US" altLang="zh-TW" b="1" dirty="0"/>
              <a:t>MAGAN: Margin Adaptation for Generative Adversarial Networks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Margin :</a:t>
            </a:r>
          </a:p>
          <a:p>
            <a:pPr lvl="1"/>
            <a:r>
              <a:rPr lang="en-US" altLang="zh-TW" dirty="0"/>
              <a:t>LS GAN x 2</a:t>
            </a:r>
          </a:p>
          <a:p>
            <a:pPr lvl="1"/>
            <a:r>
              <a:rPr lang="en-US" altLang="zh-TW" b="1" dirty="0"/>
              <a:t>Gang of GANs</a:t>
            </a:r>
          </a:p>
          <a:p>
            <a:endParaRPr lang="en-US" altLang="zh-TW" dirty="0"/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D7642-0D5E-4219-AF9E-644EE558147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16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When the data distribution and generated distribution is the same.</a:t>
            </a:r>
          </a:p>
          <a:p>
            <a:r>
              <a:rPr lang="en-US" altLang="zh-TW" dirty="0"/>
              <a:t>The output of discriminator will be flat everywhere.</a:t>
            </a:r>
          </a:p>
          <a:p>
            <a:r>
              <a:rPr lang="en-US" altLang="zh-TW" dirty="0"/>
              <a:t>However, discriminator is often used in pre-training.</a:t>
            </a:r>
          </a:p>
          <a:p>
            <a:pPr lvl="1"/>
            <a:r>
              <a:rPr lang="en-US" altLang="zh-TW" sz="2800" dirty="0"/>
              <a:t>It contains useful information.</a:t>
            </a:r>
            <a:endParaRPr lang="zh-TW" altLang="en-US" sz="2800" dirty="0"/>
          </a:p>
          <a:p>
            <a:r>
              <a:rPr lang="en-US" altLang="zh-TW" dirty="0"/>
              <a:t>We always use the discriminator obtained in the last iteration as the initialization of the next step.</a:t>
            </a:r>
            <a:endParaRPr lang="zh-TW" altLang="en-US" dirty="0"/>
          </a:p>
          <a:p>
            <a:pPr lvl="1"/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65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contrastive</a:t>
            </a:r>
          </a:p>
          <a:p>
            <a:endParaRPr lang="en-US" altLang="zh-TW" dirty="0"/>
          </a:p>
          <a:p>
            <a:r>
              <a:rPr lang="en-US" altLang="zh-TW" dirty="0"/>
              <a:t>Question 1 and 2 is solved.</a:t>
            </a:r>
          </a:p>
          <a:p>
            <a:endParaRPr lang="en-US" altLang="zh-TW" dirty="0"/>
          </a:p>
          <a:p>
            <a:r>
              <a:rPr lang="en-US" altLang="zh-TW" dirty="0"/>
              <a:t>Important:</a:t>
            </a:r>
            <a:r>
              <a:rPr lang="en-US" altLang="zh-TW" baseline="0" dirty="0"/>
              <a:t> if the weight if not update, end the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75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G learns to generate images minimizing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https://zhuanlan.zhihu.com/p/26007545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D7642-0D5E-4219-AF9E-644EE558147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60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Instead of using margin, this paper uses another approach</a:t>
            </a:r>
          </a:p>
          <a:p>
            <a:r>
              <a:rPr lang="en-US" altLang="zh-TW" dirty="0"/>
              <a:t>a new approximate convergence measure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D7642-0D5E-4219-AF9E-644EE558147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49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3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89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8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08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0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66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80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37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11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4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4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5336-A2B3-487C-B177-5311BCD83C5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03BF-95E2-4139-B524-36D30CA74F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1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7" Type="http://schemas.openxmlformats.org/officeDocument/2006/relationships/image" Target="../media/image34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00.png"/><Relationship Id="rId4" Type="http://schemas.openxmlformats.org/officeDocument/2006/relationships/image" Target="../media/image3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60.png"/><Relationship Id="rId7" Type="http://schemas.openxmlformats.org/officeDocument/2006/relationships/image" Target="../media/image33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60.png"/><Relationship Id="rId7" Type="http://schemas.openxmlformats.org/officeDocument/2006/relationships/image" Target="../media/image331.png"/><Relationship Id="rId12" Type="http://schemas.openxmlformats.org/officeDocument/2006/relationships/image" Target="../media/image42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41.png"/><Relationship Id="rId5" Type="http://schemas.openxmlformats.org/officeDocument/2006/relationships/image" Target="../media/image311.png"/><Relationship Id="rId10" Type="http://schemas.openxmlformats.org/officeDocument/2006/relationships/image" Target="../media/image40.png"/><Relationship Id="rId4" Type="http://schemas.openxmlformats.org/officeDocument/2006/relationships/image" Target="../media/image381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50.png"/><Relationship Id="rId5" Type="http://schemas.openxmlformats.org/officeDocument/2006/relationships/image" Target="../media/image45.png"/><Relationship Id="rId10" Type="http://schemas.openxmlformats.org/officeDocument/2006/relationships/image" Target="../media/image340.png"/><Relationship Id="rId4" Type="http://schemas.openxmlformats.org/officeDocument/2006/relationships/image" Target="../media/image44.png"/><Relationship Id="rId9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370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9.jpe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image" Target="../media/image390.png"/><Relationship Id="rId15" Type="http://schemas.openxmlformats.org/officeDocument/2006/relationships/image" Target="../media/image60.png"/><Relationship Id="rId10" Type="http://schemas.openxmlformats.org/officeDocument/2006/relationships/image" Target="../media/image421.png"/><Relationship Id="rId4" Type="http://schemas.openxmlformats.org/officeDocument/2006/relationships/image" Target="../media/image380.png"/><Relationship Id="rId9" Type="http://schemas.openxmlformats.org/officeDocument/2006/relationships/image" Target="../media/image410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2.png"/><Relationship Id="rId7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0" Type="http://schemas.openxmlformats.org/officeDocument/2006/relationships/image" Target="../media/image67.png"/><Relationship Id="rId4" Type="http://schemas.openxmlformats.org/officeDocument/2006/relationships/image" Target="../media/image53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ebMei6bYeWw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Energy-based GAN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Hung-yi Lee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4189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" name="文字方塊 7"/>
          <p:cNvSpPr txBox="1"/>
          <p:nvPr/>
        </p:nvSpPr>
        <p:spPr>
          <a:xfrm>
            <a:off x="767696" y="994537"/>
            <a:ext cx="287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data</a:t>
            </a:r>
            <a:r>
              <a:rPr lang="en-US" altLang="zh-TW" sz="2400" dirty="0"/>
              <a:t> = 1-D Gaussian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79533" y="1923956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 = 2 hidden layer (100)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91370" y="2280689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 = 1 hidden layer (100)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7696" y="1456202"/>
            <a:ext cx="26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100 iterations on D</a:t>
            </a:r>
            <a:endParaRPr lang="zh-TW" altLang="en-US" sz="24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59" y="318663"/>
            <a:ext cx="4525744" cy="302319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" y="3414765"/>
            <a:ext cx="4634315" cy="309572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59" y="3429000"/>
            <a:ext cx="4591696" cy="30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424" y="115234"/>
            <a:ext cx="78867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18" y="0"/>
            <a:ext cx="4982327" cy="332819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11" y="36065"/>
            <a:ext cx="4955333" cy="33101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11" y="3328195"/>
            <a:ext cx="5061432" cy="338103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18" y="3346228"/>
            <a:ext cx="4992167" cy="3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Energy-based GAN (EBGAN)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09004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Viewing the discriminator as an energy function (negative evaluation function)</a:t>
            </a:r>
          </a:p>
          <a:p>
            <a:r>
              <a:rPr lang="en-US" altLang="zh-TW" sz="2400" dirty="0"/>
              <a:t>Auto-encoder as discriminator (energy function)</a:t>
            </a:r>
          </a:p>
          <a:p>
            <a:r>
              <a:rPr lang="en-US" altLang="zh-TW" sz="2400" dirty="0"/>
              <a:t>Loss function with margin for discriminator training</a:t>
            </a:r>
          </a:p>
          <a:p>
            <a:r>
              <a:rPr lang="en-US" altLang="zh-TW" sz="2400" dirty="0"/>
              <a:t>Generate reasonable-looking images from the ImageNet dataset at 256 x 256 pixel resolution</a:t>
            </a:r>
          </a:p>
          <a:p>
            <a:pPr lvl="1"/>
            <a:r>
              <a:rPr lang="en-US" altLang="zh-TW" dirty="0"/>
              <a:t>without a multiscale approach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7886" y="4999334"/>
            <a:ext cx="266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Junbo</a:t>
            </a:r>
            <a:r>
              <a:rPr lang="en-US" altLang="zh-TW" dirty="0"/>
              <a:t> Zhao, Michael Mathieu, Yann </a:t>
            </a:r>
            <a:r>
              <a:rPr lang="en-US" altLang="zh-TW" dirty="0" err="1"/>
              <a:t>LeCun</a:t>
            </a:r>
            <a:r>
              <a:rPr lang="en-US" altLang="zh-TW" dirty="0"/>
              <a:t>, “Energy-based Generative Adversarial Network”, </a:t>
            </a:r>
            <a:r>
              <a:rPr lang="en-US" altLang="zh-TW" dirty="0" err="1"/>
              <a:t>arXiv</a:t>
            </a:r>
            <a:r>
              <a:rPr lang="en-US" altLang="zh-TW" dirty="0"/>
              <a:t> preprint, 2016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58" y="4691682"/>
            <a:ext cx="1915092" cy="18894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8" y="4691682"/>
            <a:ext cx="1886862" cy="19123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873" y="4667506"/>
            <a:ext cx="1959012" cy="19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968297" y="503586"/>
            <a:ext cx="3333651" cy="2381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076631" y="1335473"/>
            <a:ext cx="2460229" cy="13998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EBGAN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78593" y="1691677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3" y="1691677"/>
                <a:ext cx="241733" cy="369332"/>
              </a:xfrm>
              <a:prstGeom prst="rect">
                <a:avLst/>
              </a:prstGeom>
              <a:blipFill>
                <a:blip r:embed="rId2"/>
                <a:stretch>
                  <a:fillRect l="-17500" t="-5000" r="-6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333097" y="1504153"/>
            <a:ext cx="750200" cy="75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EN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5569991" y="1504153"/>
            <a:ext cx="750200" cy="75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cxnSpLocks/>
            <a:endCxn id="11" idx="1"/>
          </p:cNvCxnSpPr>
          <p:nvPr/>
        </p:nvCxnSpPr>
        <p:spPr>
          <a:xfrm flipV="1">
            <a:off x="5111589" y="1879253"/>
            <a:ext cx="4584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207692" y="1501243"/>
            <a:ext cx="750200" cy="75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524628" y="1651037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28" y="1651037"/>
                <a:ext cx="241733" cy="369332"/>
              </a:xfrm>
              <a:prstGeom prst="rect">
                <a:avLst/>
              </a:prstGeom>
              <a:blipFill>
                <a:blip r:embed="rId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cxnSpLocks/>
          </p:cNvCxnSpPr>
          <p:nvPr/>
        </p:nvCxnSpPr>
        <p:spPr>
          <a:xfrm flipV="1">
            <a:off x="3874695" y="1876343"/>
            <a:ext cx="4584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</p:cNvCxnSpPr>
          <p:nvPr/>
        </p:nvCxnSpPr>
        <p:spPr>
          <a:xfrm flipV="1">
            <a:off x="6320191" y="1876343"/>
            <a:ext cx="4584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1749290" y="1873433"/>
            <a:ext cx="4584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cxnSpLocks/>
          </p:cNvCxnSpPr>
          <p:nvPr/>
        </p:nvCxnSpPr>
        <p:spPr>
          <a:xfrm flipV="1">
            <a:off x="2957892" y="1874968"/>
            <a:ext cx="4584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371928" y="1651037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928" y="1651037"/>
                <a:ext cx="223266" cy="369332"/>
              </a:xfrm>
              <a:prstGeom prst="rect">
                <a:avLst/>
              </a:prstGeom>
              <a:blipFill>
                <a:blip r:embed="rId4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4223822" y="2222797"/>
            <a:ext cx="223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Autoencoder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38943" y="3206203"/>
            <a:ext cx="55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 real example x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238943" y="3600956"/>
            <a:ext cx="55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 code z from prior distribution 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238942" y="5125924"/>
            <a:ext cx="55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 code z from prior distribution 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238943" y="4028131"/>
            <a:ext cx="55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Update discriminator D to minimize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463581" y="4505922"/>
                <a:ext cx="5636478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581" y="4505922"/>
                <a:ext cx="5636478" cy="552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1238942" y="5591606"/>
            <a:ext cx="55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Update generator G to minimize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518726" y="5963477"/>
                <a:ext cx="232852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726" y="5963477"/>
                <a:ext cx="2328522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633356" y="1691677"/>
                <a:ext cx="11060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356" y="1691677"/>
                <a:ext cx="1106072" cy="369332"/>
              </a:xfrm>
              <a:prstGeom prst="rect">
                <a:avLst/>
              </a:prstGeom>
              <a:blipFill>
                <a:blip r:embed="rId7"/>
                <a:stretch>
                  <a:fillRect t="-5000" r="-203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/>
          <p:cNvCxnSpPr>
            <a:cxnSpLocks/>
          </p:cNvCxnSpPr>
          <p:nvPr/>
        </p:nvCxnSpPr>
        <p:spPr>
          <a:xfrm>
            <a:off x="7074571" y="1888673"/>
            <a:ext cx="558785" cy="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 rot="16200000">
            <a:off x="6622587" y="1450698"/>
            <a:ext cx="558785" cy="29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 rot="16200000">
            <a:off x="3366103" y="1434697"/>
            <a:ext cx="558785" cy="29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</p:cNvCxnSpPr>
          <p:nvPr/>
        </p:nvCxnSpPr>
        <p:spPr>
          <a:xfrm>
            <a:off x="3668499" y="1197352"/>
            <a:ext cx="323096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7710804" y="1991964"/>
            <a:ext cx="95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598137" y="578556"/>
            <a:ext cx="223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919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 animBg="1"/>
      <p:bldP spid="8" grpId="0"/>
      <p:bldP spid="10" grpId="0" animBg="1"/>
      <p:bldP spid="11" grpId="0" animBg="1"/>
      <p:bldP spid="15" grpId="0" animBg="1"/>
      <p:bldP spid="16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EBGAN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67225" y="3014384"/>
            <a:ext cx="227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D: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40739" y="2968858"/>
                <a:ext cx="5636478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739" y="2968858"/>
                <a:ext cx="5636478" cy="552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954820" y="3549415"/>
            <a:ext cx="250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G: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93407" y="3562140"/>
                <a:ext cx="232852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407" y="3562140"/>
                <a:ext cx="2328522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>
            <a:cxnSpLocks/>
          </p:cNvCxnSpPr>
          <p:nvPr/>
        </p:nvCxnSpPr>
        <p:spPr>
          <a:xfrm>
            <a:off x="2884675" y="6261684"/>
            <a:ext cx="5370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040017" y="6170111"/>
            <a:ext cx="1059948" cy="183146"/>
            <a:chOff x="6113656" y="3978714"/>
            <a:chExt cx="1059948" cy="183146"/>
          </a:xfrm>
        </p:grpSpPr>
        <p:sp>
          <p:nvSpPr>
            <p:cNvPr id="10" name="橢圓 9"/>
            <p:cNvSpPr/>
            <p:nvPr/>
          </p:nvSpPr>
          <p:spPr>
            <a:xfrm>
              <a:off x="6562316" y="3980758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6377196" y="3980757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6726524" y="3980756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6113656" y="3978714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7002027" y="3990283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541256" y="6181680"/>
            <a:ext cx="1059948" cy="183146"/>
            <a:chOff x="7413461" y="3978714"/>
            <a:chExt cx="1059948" cy="183146"/>
          </a:xfrm>
        </p:grpSpPr>
        <p:sp>
          <p:nvSpPr>
            <p:cNvPr id="18" name="橢圓 17"/>
            <p:cNvSpPr/>
            <p:nvPr/>
          </p:nvSpPr>
          <p:spPr>
            <a:xfrm>
              <a:off x="7862121" y="398075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7677001" y="3980757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8026329" y="398075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7413461" y="3978714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8301832" y="3990283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487008" y="6158542"/>
            <a:ext cx="1059948" cy="183146"/>
            <a:chOff x="7413461" y="3978714"/>
            <a:chExt cx="1059948" cy="183146"/>
          </a:xfrm>
        </p:grpSpPr>
        <p:sp>
          <p:nvSpPr>
            <p:cNvPr id="24" name="橢圓 23"/>
            <p:cNvSpPr/>
            <p:nvPr/>
          </p:nvSpPr>
          <p:spPr>
            <a:xfrm>
              <a:off x="7862121" y="398075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7677001" y="3980757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8026329" y="398075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7413461" y="3978714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8301832" y="3990283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5211593" y="6313966"/>
            <a:ext cx="8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real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620164" y="6313966"/>
            <a:ext cx="8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674412" y="6313965"/>
            <a:ext cx="8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</a:t>
            </a:r>
            <a:endParaRPr lang="zh-TW" altLang="en-US" sz="2400" dirty="0"/>
          </a:p>
        </p:txBody>
      </p:sp>
      <p:sp>
        <p:nvSpPr>
          <p:cNvPr id="32" name="手繪多邊形: 圖案 31"/>
          <p:cNvSpPr/>
          <p:nvPr/>
        </p:nvSpPr>
        <p:spPr>
          <a:xfrm>
            <a:off x="2932030" y="4492666"/>
            <a:ext cx="5167086" cy="1484943"/>
          </a:xfrm>
          <a:custGeom>
            <a:avLst/>
            <a:gdLst>
              <a:gd name="connsiteX0" fmla="*/ 0 w 5167086"/>
              <a:gd name="connsiteY0" fmla="*/ 62066 h 1484943"/>
              <a:gd name="connsiteX1" fmla="*/ 1509486 w 5167086"/>
              <a:gd name="connsiteY1" fmla="*/ 91094 h 1484943"/>
              <a:gd name="connsiteX2" fmla="*/ 1872343 w 5167086"/>
              <a:gd name="connsiteY2" fmla="*/ 932923 h 1484943"/>
              <a:gd name="connsiteX3" fmla="*/ 2554514 w 5167086"/>
              <a:gd name="connsiteY3" fmla="*/ 1440923 h 1484943"/>
              <a:gd name="connsiteX4" fmla="*/ 2917372 w 5167086"/>
              <a:gd name="connsiteY4" fmla="*/ 1382866 h 1484943"/>
              <a:gd name="connsiteX5" fmla="*/ 3265714 w 5167086"/>
              <a:gd name="connsiteY5" fmla="*/ 773266 h 1484943"/>
              <a:gd name="connsiteX6" fmla="*/ 3672114 w 5167086"/>
              <a:gd name="connsiteY6" fmla="*/ 76580 h 1484943"/>
              <a:gd name="connsiteX7" fmla="*/ 4426857 w 5167086"/>
              <a:gd name="connsiteY7" fmla="*/ 33037 h 1484943"/>
              <a:gd name="connsiteX8" fmla="*/ 5167086 w 5167086"/>
              <a:gd name="connsiteY8" fmla="*/ 33037 h 148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086" h="1484943">
                <a:moveTo>
                  <a:pt x="0" y="62066"/>
                </a:moveTo>
                <a:cubicBezTo>
                  <a:pt x="598714" y="4008"/>
                  <a:pt x="1197429" y="-54049"/>
                  <a:pt x="1509486" y="91094"/>
                </a:cubicBezTo>
                <a:cubicBezTo>
                  <a:pt x="1821543" y="236237"/>
                  <a:pt x="1698172" y="707952"/>
                  <a:pt x="1872343" y="932923"/>
                </a:cubicBezTo>
                <a:cubicBezTo>
                  <a:pt x="2046514" y="1157894"/>
                  <a:pt x="2380343" y="1365933"/>
                  <a:pt x="2554514" y="1440923"/>
                </a:cubicBezTo>
                <a:cubicBezTo>
                  <a:pt x="2728686" y="1515914"/>
                  <a:pt x="2798839" y="1494142"/>
                  <a:pt x="2917372" y="1382866"/>
                </a:cubicBezTo>
                <a:cubicBezTo>
                  <a:pt x="3035905" y="1271590"/>
                  <a:pt x="3139924" y="990980"/>
                  <a:pt x="3265714" y="773266"/>
                </a:cubicBezTo>
                <a:cubicBezTo>
                  <a:pt x="3391504" y="555552"/>
                  <a:pt x="3478590" y="199952"/>
                  <a:pt x="3672114" y="76580"/>
                </a:cubicBezTo>
                <a:cubicBezTo>
                  <a:pt x="3865638" y="-46792"/>
                  <a:pt x="4177695" y="40294"/>
                  <a:pt x="4426857" y="33037"/>
                </a:cubicBezTo>
                <a:cubicBezTo>
                  <a:pt x="4676019" y="25780"/>
                  <a:pt x="4921552" y="29408"/>
                  <a:pt x="5167086" y="3303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048173" y="3455188"/>
                <a:ext cx="141416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73" y="3455188"/>
                <a:ext cx="1414169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>
            <a:off x="5462163" y="3245215"/>
            <a:ext cx="287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5090817" y="5372110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>
            <a:off x="5303557" y="5528265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</p:cNvCxnSpPr>
          <p:nvPr/>
        </p:nvCxnSpPr>
        <p:spPr>
          <a:xfrm>
            <a:off x="5625097" y="5640640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>
            <a:off x="5824462" y="5528265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cxnSpLocks/>
          </p:cNvCxnSpPr>
          <p:nvPr/>
        </p:nvCxnSpPr>
        <p:spPr>
          <a:xfrm>
            <a:off x="6014176" y="523502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6712833" y="4222602"/>
            <a:ext cx="888371" cy="270064"/>
            <a:chOff x="5667660" y="3412556"/>
            <a:chExt cx="888371" cy="270064"/>
          </a:xfrm>
        </p:grpSpPr>
        <p:cxnSp>
          <p:nvCxnSpPr>
            <p:cNvPr id="39" name="直線單箭頭接點 38"/>
            <p:cNvCxnSpPr>
              <a:cxnSpLocks/>
            </p:cNvCxnSpPr>
            <p:nvPr/>
          </p:nvCxnSpPr>
          <p:spPr>
            <a:xfrm flipH="1" flipV="1">
              <a:off x="6556031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cxnSpLocks/>
            </p:cNvCxnSpPr>
            <p:nvPr/>
          </p:nvCxnSpPr>
          <p:spPr>
            <a:xfrm flipH="1" flipV="1">
              <a:off x="6357907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cxnSpLocks/>
            </p:cNvCxnSpPr>
            <p:nvPr/>
          </p:nvCxnSpPr>
          <p:spPr>
            <a:xfrm flipH="1" flipV="1">
              <a:off x="6133438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>
              <a:cxnSpLocks/>
            </p:cNvCxnSpPr>
            <p:nvPr/>
          </p:nvCxnSpPr>
          <p:spPr>
            <a:xfrm flipH="1" flipV="1">
              <a:off x="5931200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cxnSpLocks/>
            </p:cNvCxnSpPr>
            <p:nvPr/>
          </p:nvCxnSpPr>
          <p:spPr>
            <a:xfrm flipH="1" flipV="1">
              <a:off x="5667660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3456081" y="4208591"/>
            <a:ext cx="888371" cy="295464"/>
            <a:chOff x="5667660" y="3412556"/>
            <a:chExt cx="888371" cy="295464"/>
          </a:xfrm>
        </p:grpSpPr>
        <p:cxnSp>
          <p:nvCxnSpPr>
            <p:cNvPr id="45" name="直線單箭頭接點 44"/>
            <p:cNvCxnSpPr>
              <a:cxnSpLocks/>
            </p:cNvCxnSpPr>
            <p:nvPr/>
          </p:nvCxnSpPr>
          <p:spPr>
            <a:xfrm flipH="1" flipV="1">
              <a:off x="6556031" y="34379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cxnSpLocks/>
            </p:cNvCxnSpPr>
            <p:nvPr/>
          </p:nvCxnSpPr>
          <p:spPr>
            <a:xfrm flipH="1" flipV="1">
              <a:off x="6357907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>
              <a:cxnSpLocks/>
            </p:cNvCxnSpPr>
            <p:nvPr/>
          </p:nvCxnSpPr>
          <p:spPr>
            <a:xfrm flipH="1" flipV="1">
              <a:off x="6133438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>
              <a:cxnSpLocks/>
            </p:cNvCxnSpPr>
            <p:nvPr/>
          </p:nvCxnSpPr>
          <p:spPr>
            <a:xfrm flipH="1" flipV="1">
              <a:off x="5931200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>
              <a:cxnSpLocks/>
            </p:cNvCxnSpPr>
            <p:nvPr/>
          </p:nvCxnSpPr>
          <p:spPr>
            <a:xfrm flipH="1" flipV="1">
              <a:off x="5667660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字方塊 59"/>
          <p:cNvSpPr txBox="1"/>
          <p:nvPr/>
        </p:nvSpPr>
        <p:spPr>
          <a:xfrm>
            <a:off x="293907" y="5350683"/>
            <a:ext cx="260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Hard to reconstruct, easy to destroy</a:t>
            </a:r>
          </a:p>
        </p:txBody>
      </p:sp>
      <p:cxnSp>
        <p:nvCxnSpPr>
          <p:cNvPr id="62" name="直線單箭頭接點 61"/>
          <p:cNvCxnSpPr>
            <a:cxnSpLocks/>
          </p:cNvCxnSpPr>
          <p:nvPr/>
        </p:nvCxnSpPr>
        <p:spPr>
          <a:xfrm>
            <a:off x="3151091" y="4670846"/>
            <a:ext cx="0" cy="16081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cxnSpLocks/>
          </p:cNvCxnSpPr>
          <p:nvPr/>
        </p:nvCxnSpPr>
        <p:spPr>
          <a:xfrm>
            <a:off x="2927568" y="4670846"/>
            <a:ext cx="5370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2563568" y="4801008"/>
            <a:ext cx="57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m</a:t>
            </a:r>
          </a:p>
        </p:txBody>
      </p:sp>
      <p:sp>
        <p:nvSpPr>
          <p:cNvPr id="66" name="箭號: 向右 65"/>
          <p:cNvSpPr/>
          <p:nvPr/>
        </p:nvSpPr>
        <p:spPr>
          <a:xfrm>
            <a:off x="3719621" y="5362113"/>
            <a:ext cx="551832" cy="6054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箭號: 向右 66"/>
          <p:cNvSpPr/>
          <p:nvPr/>
        </p:nvSpPr>
        <p:spPr>
          <a:xfrm flipH="1">
            <a:off x="6825848" y="5372111"/>
            <a:ext cx="551832" cy="6054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1371928" y="503586"/>
            <a:ext cx="7367500" cy="2381169"/>
            <a:chOff x="1371928" y="503586"/>
            <a:chExt cx="7367500" cy="2381169"/>
          </a:xfrm>
        </p:grpSpPr>
        <p:sp>
          <p:nvSpPr>
            <p:cNvPr id="89" name="矩形 88"/>
            <p:cNvSpPr/>
            <p:nvPr/>
          </p:nvSpPr>
          <p:spPr>
            <a:xfrm>
              <a:off x="3968297" y="503586"/>
              <a:ext cx="3333651" cy="23811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4076631" y="1335473"/>
              <a:ext cx="2460229" cy="13998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字方塊 90"/>
                <p:cNvSpPr txBox="1"/>
                <p:nvPr/>
              </p:nvSpPr>
              <p:spPr>
                <a:xfrm>
                  <a:off x="6778593" y="1691677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1" name="文字方塊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93" y="1691677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500" t="-5000" r="-6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矩形 91"/>
            <p:cNvSpPr/>
            <p:nvPr/>
          </p:nvSpPr>
          <p:spPr>
            <a:xfrm>
              <a:off x="4333097" y="1504153"/>
              <a:ext cx="750200" cy="75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EN</a:t>
              </a:r>
              <a:endParaRPr lang="zh-TW" altLang="en-US" sz="2800" dirty="0"/>
            </a:p>
          </p:txBody>
        </p:sp>
        <p:sp>
          <p:nvSpPr>
            <p:cNvPr id="93" name="矩形 92"/>
            <p:cNvSpPr/>
            <p:nvPr/>
          </p:nvSpPr>
          <p:spPr>
            <a:xfrm>
              <a:off x="5569991" y="1504153"/>
              <a:ext cx="750200" cy="750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DE</a:t>
              </a:r>
              <a:endParaRPr lang="zh-TW" altLang="en-US" sz="2800" dirty="0"/>
            </a:p>
          </p:txBody>
        </p:sp>
        <p:cxnSp>
          <p:nvCxnSpPr>
            <p:cNvPr id="94" name="直線單箭頭接點 93"/>
            <p:cNvCxnSpPr>
              <a:cxnSpLocks/>
              <a:endCxn id="93" idx="1"/>
            </p:cNvCxnSpPr>
            <p:nvPr/>
          </p:nvCxnSpPr>
          <p:spPr>
            <a:xfrm flipV="1">
              <a:off x="5111589" y="187925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2207692" y="1501243"/>
              <a:ext cx="750200" cy="750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GE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/>
                <p:cNvSpPr txBox="1"/>
                <p:nvPr/>
              </p:nvSpPr>
              <p:spPr>
                <a:xfrm>
                  <a:off x="3524628" y="1651037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6" name="文字方塊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628" y="1651037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單箭頭接點 96"/>
            <p:cNvCxnSpPr>
              <a:cxnSpLocks/>
            </p:cNvCxnSpPr>
            <p:nvPr/>
          </p:nvCxnSpPr>
          <p:spPr>
            <a:xfrm flipV="1">
              <a:off x="3874695" y="187634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/>
            <p:cNvCxnSpPr>
              <a:cxnSpLocks/>
            </p:cNvCxnSpPr>
            <p:nvPr/>
          </p:nvCxnSpPr>
          <p:spPr>
            <a:xfrm flipV="1">
              <a:off x="6320191" y="187634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>
              <a:cxnSpLocks/>
            </p:cNvCxnSpPr>
            <p:nvPr/>
          </p:nvCxnSpPr>
          <p:spPr>
            <a:xfrm flipV="1">
              <a:off x="1749290" y="187343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99"/>
            <p:cNvCxnSpPr>
              <a:cxnSpLocks/>
            </p:cNvCxnSpPr>
            <p:nvPr/>
          </p:nvCxnSpPr>
          <p:spPr>
            <a:xfrm flipV="1">
              <a:off x="2957892" y="1874968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/>
                <p:cNvSpPr txBox="1"/>
                <p:nvPr/>
              </p:nvSpPr>
              <p:spPr>
                <a:xfrm>
                  <a:off x="1371928" y="1651037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928" y="1651037"/>
                  <a:ext cx="22326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文字方塊 101"/>
            <p:cNvSpPr txBox="1"/>
            <p:nvPr/>
          </p:nvSpPr>
          <p:spPr>
            <a:xfrm>
              <a:off x="4223822" y="2222797"/>
              <a:ext cx="2233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Autoencoder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/>
                <p:cNvSpPr txBox="1"/>
                <p:nvPr/>
              </p:nvSpPr>
              <p:spPr>
                <a:xfrm>
                  <a:off x="7633356" y="1691677"/>
                  <a:ext cx="11060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3" name="文字方塊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356" y="1691677"/>
                  <a:ext cx="110607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5000" r="-203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直線單箭頭接點 103"/>
            <p:cNvCxnSpPr>
              <a:cxnSpLocks/>
            </p:cNvCxnSpPr>
            <p:nvPr/>
          </p:nvCxnSpPr>
          <p:spPr>
            <a:xfrm>
              <a:off x="7074571" y="1888673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/>
            <p:cNvCxnSpPr>
              <a:cxnSpLocks/>
            </p:cNvCxnSpPr>
            <p:nvPr/>
          </p:nvCxnSpPr>
          <p:spPr>
            <a:xfrm rot="16200000">
              <a:off x="6622587" y="1450698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105"/>
            <p:cNvCxnSpPr>
              <a:cxnSpLocks/>
            </p:cNvCxnSpPr>
            <p:nvPr/>
          </p:nvCxnSpPr>
          <p:spPr>
            <a:xfrm rot="16200000">
              <a:off x="3366103" y="1434697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106"/>
            <p:cNvCxnSpPr>
              <a:cxnSpLocks/>
            </p:cNvCxnSpPr>
            <p:nvPr/>
          </p:nvCxnSpPr>
          <p:spPr>
            <a:xfrm>
              <a:off x="3668499" y="1197352"/>
              <a:ext cx="32309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文字方塊 107"/>
            <p:cNvSpPr txBox="1"/>
            <p:nvPr/>
          </p:nvSpPr>
          <p:spPr>
            <a:xfrm>
              <a:off x="7710804" y="1991964"/>
              <a:ext cx="951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4598137" y="578556"/>
              <a:ext cx="2233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Discriminator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6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3" grpId="0"/>
      <p:bldP spid="33" grpId="1"/>
      <p:bldP spid="60" grpId="0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EBGAN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67225" y="3014384"/>
            <a:ext cx="227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D: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40739" y="2968858"/>
                <a:ext cx="5636478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739" y="2968858"/>
                <a:ext cx="5636478" cy="552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954820" y="3549415"/>
            <a:ext cx="250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G: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93407" y="3562140"/>
                <a:ext cx="232852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407" y="3562140"/>
                <a:ext cx="2328522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411962" y="4539547"/>
                <a:ext cx="3112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What would happen if x 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sz="2400" dirty="0"/>
                  <a:t> have the same distribution? </a:t>
                </a: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2" y="4539547"/>
                <a:ext cx="3112666" cy="1200329"/>
              </a:xfrm>
              <a:prstGeom prst="rect">
                <a:avLst/>
              </a:prstGeom>
              <a:blipFill>
                <a:blip r:embed="rId4"/>
                <a:stretch>
                  <a:fillRect l="-3137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群組 60"/>
          <p:cNvGrpSpPr/>
          <p:nvPr/>
        </p:nvGrpSpPr>
        <p:grpSpPr>
          <a:xfrm>
            <a:off x="1371928" y="503586"/>
            <a:ext cx="7367500" cy="2381169"/>
            <a:chOff x="1371928" y="503586"/>
            <a:chExt cx="7367500" cy="2381169"/>
          </a:xfrm>
        </p:grpSpPr>
        <p:sp>
          <p:nvSpPr>
            <p:cNvPr id="89" name="矩形 88"/>
            <p:cNvSpPr/>
            <p:nvPr/>
          </p:nvSpPr>
          <p:spPr>
            <a:xfrm>
              <a:off x="3968297" y="503586"/>
              <a:ext cx="3333651" cy="23811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4076631" y="1335473"/>
              <a:ext cx="2460229" cy="13998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字方塊 90"/>
                <p:cNvSpPr txBox="1"/>
                <p:nvPr/>
              </p:nvSpPr>
              <p:spPr>
                <a:xfrm>
                  <a:off x="6778593" y="1691677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1" name="文字方塊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93" y="1691677"/>
                  <a:ext cx="2417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500" t="-5000" r="-6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矩形 91"/>
            <p:cNvSpPr/>
            <p:nvPr/>
          </p:nvSpPr>
          <p:spPr>
            <a:xfrm>
              <a:off x="4333097" y="1504153"/>
              <a:ext cx="750200" cy="75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EN</a:t>
              </a:r>
              <a:endParaRPr lang="zh-TW" altLang="en-US" sz="2800" dirty="0"/>
            </a:p>
          </p:txBody>
        </p:sp>
        <p:sp>
          <p:nvSpPr>
            <p:cNvPr id="93" name="矩形 92"/>
            <p:cNvSpPr/>
            <p:nvPr/>
          </p:nvSpPr>
          <p:spPr>
            <a:xfrm>
              <a:off x="5569991" y="1504153"/>
              <a:ext cx="750200" cy="750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DE</a:t>
              </a:r>
              <a:endParaRPr lang="zh-TW" altLang="en-US" sz="2800" dirty="0"/>
            </a:p>
          </p:txBody>
        </p:sp>
        <p:cxnSp>
          <p:nvCxnSpPr>
            <p:cNvPr id="94" name="直線單箭頭接點 93"/>
            <p:cNvCxnSpPr>
              <a:cxnSpLocks/>
              <a:endCxn id="93" idx="1"/>
            </p:cNvCxnSpPr>
            <p:nvPr/>
          </p:nvCxnSpPr>
          <p:spPr>
            <a:xfrm flipV="1">
              <a:off x="5111589" y="187925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2207692" y="1501243"/>
              <a:ext cx="750200" cy="750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GE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/>
                <p:cNvSpPr txBox="1"/>
                <p:nvPr/>
              </p:nvSpPr>
              <p:spPr>
                <a:xfrm>
                  <a:off x="3524628" y="1651037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6" name="文字方塊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628" y="1651037"/>
                  <a:ext cx="2417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單箭頭接點 96"/>
            <p:cNvCxnSpPr>
              <a:cxnSpLocks/>
            </p:cNvCxnSpPr>
            <p:nvPr/>
          </p:nvCxnSpPr>
          <p:spPr>
            <a:xfrm flipV="1">
              <a:off x="3874695" y="187634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/>
            <p:cNvCxnSpPr>
              <a:cxnSpLocks/>
            </p:cNvCxnSpPr>
            <p:nvPr/>
          </p:nvCxnSpPr>
          <p:spPr>
            <a:xfrm flipV="1">
              <a:off x="6320191" y="187634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>
              <a:cxnSpLocks/>
            </p:cNvCxnSpPr>
            <p:nvPr/>
          </p:nvCxnSpPr>
          <p:spPr>
            <a:xfrm flipV="1">
              <a:off x="1749290" y="187343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99"/>
            <p:cNvCxnSpPr>
              <a:cxnSpLocks/>
            </p:cNvCxnSpPr>
            <p:nvPr/>
          </p:nvCxnSpPr>
          <p:spPr>
            <a:xfrm flipV="1">
              <a:off x="2957892" y="1874968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/>
                <p:cNvSpPr txBox="1"/>
                <p:nvPr/>
              </p:nvSpPr>
              <p:spPr>
                <a:xfrm>
                  <a:off x="1371928" y="1651037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928" y="1651037"/>
                  <a:ext cx="22326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文字方塊 101"/>
            <p:cNvSpPr txBox="1"/>
            <p:nvPr/>
          </p:nvSpPr>
          <p:spPr>
            <a:xfrm>
              <a:off x="4223822" y="2222797"/>
              <a:ext cx="2233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Autoencoder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/>
                <p:cNvSpPr txBox="1"/>
                <p:nvPr/>
              </p:nvSpPr>
              <p:spPr>
                <a:xfrm>
                  <a:off x="7633356" y="1691677"/>
                  <a:ext cx="11060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3" name="文字方塊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356" y="1691677"/>
                  <a:ext cx="110607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5000" r="-203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直線單箭頭接點 103"/>
            <p:cNvCxnSpPr>
              <a:cxnSpLocks/>
            </p:cNvCxnSpPr>
            <p:nvPr/>
          </p:nvCxnSpPr>
          <p:spPr>
            <a:xfrm>
              <a:off x="7074571" y="1888673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/>
            <p:cNvCxnSpPr>
              <a:cxnSpLocks/>
            </p:cNvCxnSpPr>
            <p:nvPr/>
          </p:nvCxnSpPr>
          <p:spPr>
            <a:xfrm rot="16200000">
              <a:off x="6622587" y="1450698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105"/>
            <p:cNvCxnSpPr>
              <a:cxnSpLocks/>
            </p:cNvCxnSpPr>
            <p:nvPr/>
          </p:nvCxnSpPr>
          <p:spPr>
            <a:xfrm rot="16200000">
              <a:off x="3366103" y="1434697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106"/>
            <p:cNvCxnSpPr>
              <a:cxnSpLocks/>
            </p:cNvCxnSpPr>
            <p:nvPr/>
          </p:nvCxnSpPr>
          <p:spPr>
            <a:xfrm>
              <a:off x="3668499" y="1197352"/>
              <a:ext cx="32309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文字方塊 107"/>
            <p:cNvSpPr txBox="1"/>
            <p:nvPr/>
          </p:nvSpPr>
          <p:spPr>
            <a:xfrm>
              <a:off x="7710804" y="1991964"/>
              <a:ext cx="951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4598137" y="578556"/>
              <a:ext cx="2233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Discriminator</a:t>
              </a:r>
              <a:endParaRPr lang="zh-TW" altLang="en-US" sz="2800" dirty="0"/>
            </a:p>
          </p:txBody>
        </p:sp>
      </p:grpSp>
      <p:sp>
        <p:nvSpPr>
          <p:cNvPr id="79" name="矩形 78"/>
          <p:cNvSpPr/>
          <p:nvPr/>
        </p:nvSpPr>
        <p:spPr>
          <a:xfrm>
            <a:off x="4359718" y="3034845"/>
            <a:ext cx="690247" cy="415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/>
        </p:nvSpPr>
        <p:spPr>
          <a:xfrm>
            <a:off x="7035321" y="3047727"/>
            <a:ext cx="1196070" cy="415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4564578" y="2704985"/>
                <a:ext cx="280525" cy="430887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78" y="2704985"/>
                <a:ext cx="2805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7483031" y="2704984"/>
                <a:ext cx="280525" cy="430887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31" y="2704984"/>
                <a:ext cx="28052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接點 80"/>
          <p:cNvCxnSpPr>
            <a:cxnSpLocks/>
          </p:cNvCxnSpPr>
          <p:nvPr/>
        </p:nvCxnSpPr>
        <p:spPr>
          <a:xfrm>
            <a:off x="3460564" y="6327930"/>
            <a:ext cx="5370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群組 81"/>
          <p:cNvGrpSpPr/>
          <p:nvPr/>
        </p:nvGrpSpPr>
        <p:grpSpPr>
          <a:xfrm>
            <a:off x="5433841" y="6244027"/>
            <a:ext cx="1059948" cy="183146"/>
            <a:chOff x="6113656" y="3978714"/>
            <a:chExt cx="1059948" cy="183146"/>
          </a:xfrm>
        </p:grpSpPr>
        <p:sp>
          <p:nvSpPr>
            <p:cNvPr id="83" name="橢圓 82"/>
            <p:cNvSpPr/>
            <p:nvPr/>
          </p:nvSpPr>
          <p:spPr>
            <a:xfrm>
              <a:off x="6562316" y="3980758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>
              <a:off x="6377196" y="3980757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6726524" y="3980756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6113656" y="3978714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7002027" y="3990283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5623648" y="6255596"/>
            <a:ext cx="1059948" cy="183146"/>
            <a:chOff x="7413461" y="3978714"/>
            <a:chExt cx="1059948" cy="183146"/>
          </a:xfrm>
        </p:grpSpPr>
        <p:sp>
          <p:nvSpPr>
            <p:cNvPr id="110" name="橢圓 109"/>
            <p:cNvSpPr/>
            <p:nvPr/>
          </p:nvSpPr>
          <p:spPr>
            <a:xfrm>
              <a:off x="7862121" y="398075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橢圓 110"/>
            <p:cNvSpPr/>
            <p:nvPr/>
          </p:nvSpPr>
          <p:spPr>
            <a:xfrm>
              <a:off x="7677001" y="3980757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橢圓 111"/>
            <p:cNvSpPr/>
            <p:nvPr/>
          </p:nvSpPr>
          <p:spPr>
            <a:xfrm>
              <a:off x="8026329" y="398075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3" name="橢圓 112"/>
            <p:cNvSpPr/>
            <p:nvPr/>
          </p:nvSpPr>
          <p:spPr>
            <a:xfrm>
              <a:off x="7413461" y="3978714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橢圓 113"/>
            <p:cNvSpPr/>
            <p:nvPr/>
          </p:nvSpPr>
          <p:spPr>
            <a:xfrm>
              <a:off x="8301832" y="3990283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5" name="文字方塊 114"/>
          <p:cNvSpPr txBox="1"/>
          <p:nvPr/>
        </p:nvSpPr>
        <p:spPr>
          <a:xfrm>
            <a:off x="5352442" y="6338435"/>
            <a:ext cx="140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real = gen</a:t>
            </a:r>
            <a:endParaRPr lang="zh-TW" altLang="en-US" sz="2400" dirty="0"/>
          </a:p>
        </p:txBody>
      </p:sp>
      <p:sp>
        <p:nvSpPr>
          <p:cNvPr id="116" name="手繪多邊形: 圖案 115"/>
          <p:cNvSpPr/>
          <p:nvPr/>
        </p:nvSpPr>
        <p:spPr>
          <a:xfrm>
            <a:off x="3507919" y="4558912"/>
            <a:ext cx="5167086" cy="1054965"/>
          </a:xfrm>
          <a:custGeom>
            <a:avLst/>
            <a:gdLst>
              <a:gd name="connsiteX0" fmla="*/ 0 w 5167086"/>
              <a:gd name="connsiteY0" fmla="*/ 62066 h 1484943"/>
              <a:gd name="connsiteX1" fmla="*/ 1509486 w 5167086"/>
              <a:gd name="connsiteY1" fmla="*/ 91094 h 1484943"/>
              <a:gd name="connsiteX2" fmla="*/ 1872343 w 5167086"/>
              <a:gd name="connsiteY2" fmla="*/ 932923 h 1484943"/>
              <a:gd name="connsiteX3" fmla="*/ 2554514 w 5167086"/>
              <a:gd name="connsiteY3" fmla="*/ 1440923 h 1484943"/>
              <a:gd name="connsiteX4" fmla="*/ 2917372 w 5167086"/>
              <a:gd name="connsiteY4" fmla="*/ 1382866 h 1484943"/>
              <a:gd name="connsiteX5" fmla="*/ 3265714 w 5167086"/>
              <a:gd name="connsiteY5" fmla="*/ 773266 h 1484943"/>
              <a:gd name="connsiteX6" fmla="*/ 3672114 w 5167086"/>
              <a:gd name="connsiteY6" fmla="*/ 76580 h 1484943"/>
              <a:gd name="connsiteX7" fmla="*/ 4426857 w 5167086"/>
              <a:gd name="connsiteY7" fmla="*/ 33037 h 1484943"/>
              <a:gd name="connsiteX8" fmla="*/ 5167086 w 5167086"/>
              <a:gd name="connsiteY8" fmla="*/ 33037 h 1484943"/>
              <a:gd name="connsiteX0" fmla="*/ 0 w 5167086"/>
              <a:gd name="connsiteY0" fmla="*/ 62066 h 1387481"/>
              <a:gd name="connsiteX1" fmla="*/ 1509486 w 5167086"/>
              <a:gd name="connsiteY1" fmla="*/ 91094 h 1387481"/>
              <a:gd name="connsiteX2" fmla="*/ 1872343 w 5167086"/>
              <a:gd name="connsiteY2" fmla="*/ 932923 h 1387481"/>
              <a:gd name="connsiteX3" fmla="*/ 2579914 w 5167086"/>
              <a:gd name="connsiteY3" fmla="*/ 1047223 h 1387481"/>
              <a:gd name="connsiteX4" fmla="*/ 2917372 w 5167086"/>
              <a:gd name="connsiteY4" fmla="*/ 1382866 h 1387481"/>
              <a:gd name="connsiteX5" fmla="*/ 3265714 w 5167086"/>
              <a:gd name="connsiteY5" fmla="*/ 773266 h 1387481"/>
              <a:gd name="connsiteX6" fmla="*/ 3672114 w 5167086"/>
              <a:gd name="connsiteY6" fmla="*/ 76580 h 1387481"/>
              <a:gd name="connsiteX7" fmla="*/ 4426857 w 5167086"/>
              <a:gd name="connsiteY7" fmla="*/ 33037 h 1387481"/>
              <a:gd name="connsiteX8" fmla="*/ 5167086 w 5167086"/>
              <a:gd name="connsiteY8" fmla="*/ 33037 h 1387481"/>
              <a:gd name="connsiteX0" fmla="*/ 0 w 5167086"/>
              <a:gd name="connsiteY0" fmla="*/ 62066 h 1054965"/>
              <a:gd name="connsiteX1" fmla="*/ 1509486 w 5167086"/>
              <a:gd name="connsiteY1" fmla="*/ 91094 h 1054965"/>
              <a:gd name="connsiteX2" fmla="*/ 1872343 w 5167086"/>
              <a:gd name="connsiteY2" fmla="*/ 932923 h 1054965"/>
              <a:gd name="connsiteX3" fmla="*/ 2579914 w 5167086"/>
              <a:gd name="connsiteY3" fmla="*/ 1047223 h 1054965"/>
              <a:gd name="connsiteX4" fmla="*/ 3031672 w 5167086"/>
              <a:gd name="connsiteY4" fmla="*/ 1014566 h 1054965"/>
              <a:gd name="connsiteX5" fmla="*/ 3265714 w 5167086"/>
              <a:gd name="connsiteY5" fmla="*/ 773266 h 1054965"/>
              <a:gd name="connsiteX6" fmla="*/ 3672114 w 5167086"/>
              <a:gd name="connsiteY6" fmla="*/ 76580 h 1054965"/>
              <a:gd name="connsiteX7" fmla="*/ 4426857 w 5167086"/>
              <a:gd name="connsiteY7" fmla="*/ 33037 h 1054965"/>
              <a:gd name="connsiteX8" fmla="*/ 5167086 w 5167086"/>
              <a:gd name="connsiteY8" fmla="*/ 33037 h 105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086" h="1054965">
                <a:moveTo>
                  <a:pt x="0" y="62066"/>
                </a:moveTo>
                <a:cubicBezTo>
                  <a:pt x="598714" y="4008"/>
                  <a:pt x="1197429" y="-54049"/>
                  <a:pt x="1509486" y="91094"/>
                </a:cubicBezTo>
                <a:cubicBezTo>
                  <a:pt x="1821543" y="236237"/>
                  <a:pt x="1693939" y="773568"/>
                  <a:pt x="1872343" y="932923"/>
                </a:cubicBezTo>
                <a:cubicBezTo>
                  <a:pt x="2050747" y="1092278"/>
                  <a:pt x="2386693" y="1033616"/>
                  <a:pt x="2579914" y="1047223"/>
                </a:cubicBezTo>
                <a:cubicBezTo>
                  <a:pt x="2773135" y="1060830"/>
                  <a:pt x="2917372" y="1060225"/>
                  <a:pt x="3031672" y="1014566"/>
                </a:cubicBezTo>
                <a:cubicBezTo>
                  <a:pt x="3145972" y="968907"/>
                  <a:pt x="3158974" y="929597"/>
                  <a:pt x="3265714" y="773266"/>
                </a:cubicBezTo>
                <a:cubicBezTo>
                  <a:pt x="3372454" y="616935"/>
                  <a:pt x="3478590" y="199952"/>
                  <a:pt x="3672114" y="76580"/>
                </a:cubicBezTo>
                <a:cubicBezTo>
                  <a:pt x="3865638" y="-46792"/>
                  <a:pt x="4177695" y="40294"/>
                  <a:pt x="4426857" y="33037"/>
                </a:cubicBezTo>
                <a:cubicBezTo>
                  <a:pt x="4676019" y="25780"/>
                  <a:pt x="4921552" y="29408"/>
                  <a:pt x="5167086" y="3303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7" name="直線單箭頭接點 116"/>
          <p:cNvCxnSpPr>
            <a:cxnSpLocks/>
          </p:cNvCxnSpPr>
          <p:nvPr/>
        </p:nvCxnSpPr>
        <p:spPr>
          <a:xfrm>
            <a:off x="5605418" y="525353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>
            <a:cxnSpLocks/>
          </p:cNvCxnSpPr>
          <p:nvPr/>
        </p:nvCxnSpPr>
        <p:spPr>
          <a:xfrm>
            <a:off x="5840501" y="530127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>
            <a:cxnSpLocks/>
          </p:cNvCxnSpPr>
          <p:nvPr/>
        </p:nvCxnSpPr>
        <p:spPr>
          <a:xfrm>
            <a:off x="6056050" y="530127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>
            <a:cxnSpLocks/>
          </p:cNvCxnSpPr>
          <p:nvPr/>
        </p:nvCxnSpPr>
        <p:spPr>
          <a:xfrm>
            <a:off x="6300139" y="530127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>
            <a:cxnSpLocks/>
          </p:cNvCxnSpPr>
          <p:nvPr/>
        </p:nvCxnSpPr>
        <p:spPr>
          <a:xfrm>
            <a:off x="6493789" y="530127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>
            <a:cxnSpLocks/>
          </p:cNvCxnSpPr>
          <p:nvPr/>
        </p:nvCxnSpPr>
        <p:spPr>
          <a:xfrm>
            <a:off x="3726980" y="4737092"/>
            <a:ext cx="0" cy="16081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字方塊 122"/>
          <p:cNvSpPr txBox="1"/>
          <p:nvPr/>
        </p:nvSpPr>
        <p:spPr>
          <a:xfrm>
            <a:off x="3139457" y="4867254"/>
            <a:ext cx="57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m</a:t>
            </a:r>
          </a:p>
        </p:txBody>
      </p:sp>
      <p:grpSp>
        <p:nvGrpSpPr>
          <p:cNvPr id="124" name="群組 123"/>
          <p:cNvGrpSpPr/>
          <p:nvPr/>
        </p:nvGrpSpPr>
        <p:grpSpPr>
          <a:xfrm>
            <a:off x="5609892" y="5673370"/>
            <a:ext cx="888371" cy="270064"/>
            <a:chOff x="5667660" y="3412556"/>
            <a:chExt cx="888371" cy="270064"/>
          </a:xfrm>
        </p:grpSpPr>
        <p:cxnSp>
          <p:nvCxnSpPr>
            <p:cNvPr id="125" name="直線單箭頭接點 124"/>
            <p:cNvCxnSpPr>
              <a:cxnSpLocks/>
            </p:cNvCxnSpPr>
            <p:nvPr/>
          </p:nvCxnSpPr>
          <p:spPr>
            <a:xfrm flipH="1" flipV="1">
              <a:off x="6556031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單箭頭接點 125"/>
            <p:cNvCxnSpPr>
              <a:cxnSpLocks/>
            </p:cNvCxnSpPr>
            <p:nvPr/>
          </p:nvCxnSpPr>
          <p:spPr>
            <a:xfrm flipH="1" flipV="1">
              <a:off x="6357907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單箭頭接點 126"/>
            <p:cNvCxnSpPr>
              <a:cxnSpLocks/>
            </p:cNvCxnSpPr>
            <p:nvPr/>
          </p:nvCxnSpPr>
          <p:spPr>
            <a:xfrm flipH="1" flipV="1">
              <a:off x="6133438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單箭頭接點 127"/>
            <p:cNvCxnSpPr>
              <a:cxnSpLocks/>
            </p:cNvCxnSpPr>
            <p:nvPr/>
          </p:nvCxnSpPr>
          <p:spPr>
            <a:xfrm flipH="1" flipV="1">
              <a:off x="5931200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單箭頭接點 128"/>
            <p:cNvCxnSpPr>
              <a:cxnSpLocks/>
            </p:cNvCxnSpPr>
            <p:nvPr/>
          </p:nvCxnSpPr>
          <p:spPr>
            <a:xfrm flipH="1" flipV="1">
              <a:off x="5667660" y="3412556"/>
              <a:ext cx="0" cy="2700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直線接點 129"/>
          <p:cNvCxnSpPr>
            <a:cxnSpLocks/>
          </p:cNvCxnSpPr>
          <p:nvPr/>
        </p:nvCxnSpPr>
        <p:spPr>
          <a:xfrm>
            <a:off x="3483715" y="4737092"/>
            <a:ext cx="5370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字方塊 130"/>
          <p:cNvSpPr txBox="1"/>
          <p:nvPr/>
        </p:nvSpPr>
        <p:spPr>
          <a:xfrm>
            <a:off x="3887137" y="4701494"/>
            <a:ext cx="110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large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7311050" y="4701494"/>
            <a:ext cx="110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large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/>
              <p:cNvSpPr txBox="1"/>
              <p:nvPr/>
            </p:nvSpPr>
            <p:spPr>
              <a:xfrm>
                <a:off x="447560" y="5700012"/>
                <a:ext cx="25400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value between 0 and 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3" name="文字方塊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60" y="5700012"/>
                <a:ext cx="2540091" cy="830997"/>
              </a:xfrm>
              <a:prstGeom prst="rect">
                <a:avLst/>
              </a:prstGeom>
              <a:blipFill>
                <a:blip r:embed="rId11"/>
                <a:stretch>
                  <a:fillRect l="-3597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/>
              <p:cNvSpPr txBox="1"/>
              <p:nvPr/>
            </p:nvSpPr>
            <p:spPr>
              <a:xfrm>
                <a:off x="4832566" y="5253538"/>
                <a:ext cx="548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66" y="5253538"/>
                <a:ext cx="548384" cy="461665"/>
              </a:xfrm>
              <a:prstGeom prst="rect">
                <a:avLst/>
              </a:prstGeom>
              <a:blipFill>
                <a:blip r:embed="rId1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直線接點 134"/>
          <p:cNvCxnSpPr>
            <a:cxnSpLocks/>
          </p:cNvCxnSpPr>
          <p:nvPr/>
        </p:nvCxnSpPr>
        <p:spPr>
          <a:xfrm>
            <a:off x="4723154" y="5660846"/>
            <a:ext cx="2565083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750739" y="3978644"/>
            <a:ext cx="816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For auto-encoder, the region for low value is limited.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85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9" grpId="0" animBg="1"/>
      <p:bldP spid="80" grpId="0" animBg="1"/>
      <p:bldP spid="77" grpId="0" animBg="1"/>
      <p:bldP spid="78" grpId="0" animBg="1"/>
      <p:bldP spid="115" grpId="0"/>
      <p:bldP spid="116" grpId="0" animBg="1"/>
      <p:bldP spid="123" grpId="0"/>
      <p:bldP spid="131" grpId="0"/>
      <p:bldP spid="132" grpId="0"/>
      <p:bldP spid="133" grpId="0"/>
      <p:bldP spid="134" grpId="0"/>
      <p:bldP spid="1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about EBGAN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4575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Pulling-away term for training generator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Better way to learn auto-encoder?</a:t>
            </a:r>
          </a:p>
          <a:p>
            <a:pPr lvl="1"/>
            <a:r>
              <a:rPr lang="en-US" altLang="zh-TW" dirty="0"/>
              <a:t>If auto-encoder only learns to minimize the reconstruction error of real images</a:t>
            </a:r>
          </a:p>
          <a:p>
            <a:pPr lvl="2"/>
            <a:r>
              <a:rPr lang="en-US" altLang="zh-TW" sz="2400" dirty="0"/>
              <a:t>Can obtain nearly identity function (not properly designed structure)   </a:t>
            </a:r>
          </a:p>
          <a:p>
            <a:pPr lvl="1"/>
            <a:r>
              <a:rPr lang="en-US" altLang="zh-TW" dirty="0"/>
              <a:t>Giving larger reconstruction error for fake images regularized auto-encoder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5461661" y="652807"/>
            <a:ext cx="3263779" cy="750200"/>
            <a:chOff x="3796760" y="696357"/>
            <a:chExt cx="3263779" cy="75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3796760" y="843241"/>
                  <a:ext cx="3284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760" y="843241"/>
                  <a:ext cx="328423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1111" r="-9259"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6732116" y="900497"/>
                  <a:ext cx="3284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116" y="900497"/>
                  <a:ext cx="32842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963" t="-5000" r="-44444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5260499" y="1077225"/>
                  <a:ext cx="31117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499" y="1077225"/>
                  <a:ext cx="31117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725" r="-9804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/>
            <p:cNvSpPr/>
            <p:nvPr/>
          </p:nvSpPr>
          <p:spPr>
            <a:xfrm>
              <a:off x="4422540" y="696357"/>
              <a:ext cx="750200" cy="75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EN</a:t>
              </a:r>
              <a:endParaRPr lang="zh-TW" altLang="en-US" sz="28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659434" y="696357"/>
              <a:ext cx="750200" cy="750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DE</a:t>
              </a:r>
              <a:endParaRPr lang="zh-TW" altLang="en-US" sz="2800" dirty="0"/>
            </a:p>
          </p:txBody>
        </p:sp>
        <p:cxnSp>
          <p:nvCxnSpPr>
            <p:cNvPr id="11" name="直線單箭頭接點 10"/>
            <p:cNvCxnSpPr/>
            <p:nvPr/>
          </p:nvCxnSpPr>
          <p:spPr>
            <a:xfrm>
              <a:off x="4125183" y="1071457"/>
              <a:ext cx="2571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cxnSpLocks/>
              <a:endCxn id="9" idx="1"/>
            </p:cNvCxnSpPr>
            <p:nvPr/>
          </p:nvCxnSpPr>
          <p:spPr>
            <a:xfrm flipV="1">
              <a:off x="5201032" y="1071457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cxnSpLocks/>
            </p:cNvCxnSpPr>
            <p:nvPr/>
          </p:nvCxnSpPr>
          <p:spPr>
            <a:xfrm flipV="1">
              <a:off x="6409634" y="1085163"/>
              <a:ext cx="29419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51020" y="2226110"/>
                <a:ext cx="7874420" cy="5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Given a batch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from generator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0" y="2226110"/>
                <a:ext cx="7874420" cy="516936"/>
              </a:xfrm>
              <a:prstGeom prst="rect">
                <a:avLst/>
              </a:prstGeom>
              <a:blipFill>
                <a:blip r:embed="rId5"/>
                <a:stretch>
                  <a:fillRect l="-1239" t="-3529" b="-21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489648" y="2804863"/>
                <a:ext cx="3389133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48" y="2804863"/>
                <a:ext cx="3389133" cy="938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5071120" y="2992168"/>
            <a:ext cx="278284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 increase diversity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94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Margin Adaptation GAN (MAGAN)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3377293" cy="4351338"/>
          </a:xfrm>
        </p:spPr>
        <p:txBody>
          <a:bodyPr>
            <a:normAutofit/>
          </a:bodyPr>
          <a:lstStyle/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b="1" i="1" dirty="0"/>
              <a:t>Dynamic margin m</a:t>
            </a:r>
          </a:p>
          <a:p>
            <a:pPr lvl="1"/>
            <a:r>
              <a:rPr lang="en-US" altLang="zh-TW" dirty="0"/>
              <a:t>As the generator generates better images</a:t>
            </a:r>
            <a:endParaRPr lang="zh-TW" altLang="en-US" dirty="0"/>
          </a:p>
          <a:p>
            <a:pPr lvl="1"/>
            <a:r>
              <a:rPr lang="en-US" altLang="zh-TW" dirty="0"/>
              <a:t>The margin becomes smaller and smaller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02" y="1477024"/>
            <a:ext cx="5239382" cy="25765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502" y="4053535"/>
            <a:ext cx="5239382" cy="2569861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550308" y="1985282"/>
            <a:ext cx="3238194" cy="1113955"/>
            <a:chOff x="-2316462" y="4785750"/>
            <a:chExt cx="3238194" cy="1113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-2189589" y="4785750"/>
                  <a:ext cx="24556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89589" y="4785750"/>
                  <a:ext cx="245567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81" r="-1985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-2316462" y="5254657"/>
                  <a:ext cx="3238194" cy="645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6462" y="5254657"/>
                  <a:ext cx="3238194" cy="6450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51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Loss-sensitive GAN (LSGAN)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Reference: Guo-Jun Qi, “Loss-Sensitive Generative Adversarial Networks on Lipschitz Densities”,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preprint, 2017</a:t>
            </a:r>
          </a:p>
          <a:p>
            <a:r>
              <a:rPr lang="en-US" altLang="zh-TW" sz="2400" dirty="0"/>
              <a:t>LSGAN allows the generator to focus on improving poor data points that are far apart from real examples.</a:t>
            </a:r>
          </a:p>
          <a:p>
            <a:r>
              <a:rPr lang="en-US" altLang="zh-TW" sz="2400" dirty="0"/>
              <a:t>Connecting LSGAN</a:t>
            </a:r>
            <a:r>
              <a:rPr lang="zh-TW" altLang="en-US" sz="2400" dirty="0"/>
              <a:t> </a:t>
            </a:r>
            <a:r>
              <a:rPr lang="en-US" altLang="zh-TW" sz="2400" dirty="0"/>
              <a:t>with</a:t>
            </a:r>
            <a:r>
              <a:rPr lang="zh-TW" altLang="en-US" sz="2400" dirty="0"/>
              <a:t> </a:t>
            </a:r>
            <a:r>
              <a:rPr lang="en-US" altLang="zh-TW" sz="2400" dirty="0"/>
              <a:t>WGAN</a:t>
            </a:r>
            <a:endParaRPr lang="zh-TW" altLang="en-US" sz="2400" dirty="0"/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>
            <a:off x="-404722" y="4763721"/>
            <a:ext cx="99475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99092" y="5928905"/>
                <a:ext cx="6186437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l-GR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92" y="5928905"/>
                <a:ext cx="6186437" cy="552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740912" y="5482630"/>
            <a:ext cx="35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minimizing: 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1357" y="4885482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LSGAN</a:t>
            </a:r>
            <a:endParaRPr lang="zh-TW" altLang="en-US" sz="28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11490" y="4938367"/>
            <a:ext cx="496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Assuming D(x) is the </a:t>
            </a:r>
            <a:r>
              <a:rPr lang="en-US" altLang="zh-TW" sz="2400" b="1" i="1" dirty="0"/>
              <a:t>energy function</a:t>
            </a:r>
            <a:endParaRPr lang="zh-TW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243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接點 47"/>
          <p:cNvCxnSpPr>
            <a:cxnSpLocks/>
          </p:cNvCxnSpPr>
          <p:nvPr/>
        </p:nvCxnSpPr>
        <p:spPr>
          <a:xfrm>
            <a:off x="3534889" y="3858345"/>
            <a:ext cx="17254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cxnSpLocks/>
          </p:cNvCxnSpPr>
          <p:nvPr/>
        </p:nvCxnSpPr>
        <p:spPr>
          <a:xfrm>
            <a:off x="4686141" y="2646980"/>
            <a:ext cx="14102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cxnSpLocks/>
          </p:cNvCxnSpPr>
          <p:nvPr/>
        </p:nvCxnSpPr>
        <p:spPr>
          <a:xfrm>
            <a:off x="3488910" y="1243913"/>
            <a:ext cx="15018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4803057" y="658286"/>
            <a:ext cx="0" cy="37951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cxnSpLocks/>
          </p:cNvCxnSpPr>
          <p:nvPr/>
        </p:nvCxnSpPr>
        <p:spPr>
          <a:xfrm>
            <a:off x="-404722" y="4763721"/>
            <a:ext cx="99475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299092" y="5928905"/>
                <a:ext cx="6133987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l-GR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l-GR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92" y="5928905"/>
                <a:ext cx="6133987" cy="552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740912" y="5482630"/>
            <a:ext cx="35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minimizing: 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81357" y="4885482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LSGAN</a:t>
            </a:r>
            <a:endParaRPr lang="zh-TW" altLang="en-US" sz="2800" b="1" i="1" u="sng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1511490" y="4938367"/>
            <a:ext cx="496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Assuming D(x) is the </a:t>
            </a:r>
            <a:r>
              <a:rPr lang="en-US" altLang="zh-TW" sz="2400" b="1" i="1" dirty="0"/>
              <a:t>energy function</a:t>
            </a:r>
            <a:endParaRPr lang="zh-TW" altLang="en-US" sz="2400" b="1" i="1" dirty="0"/>
          </a:p>
        </p:txBody>
      </p:sp>
      <p:sp>
        <p:nvSpPr>
          <p:cNvPr id="2" name="矩形 1"/>
          <p:cNvSpPr/>
          <p:nvPr/>
        </p:nvSpPr>
        <p:spPr>
          <a:xfrm>
            <a:off x="4411721" y="159433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D(x)</a:t>
            </a:r>
            <a:endParaRPr lang="zh-TW" altLang="en-US" sz="2800" dirty="0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988" y="1650473"/>
            <a:ext cx="1167884" cy="1187680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817" y="3290446"/>
            <a:ext cx="1171820" cy="1081910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816" y="682558"/>
            <a:ext cx="1159521" cy="112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2130416" y="364337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16" y="3643379"/>
                <a:ext cx="241733" cy="369332"/>
              </a:xfrm>
              <a:prstGeom prst="rect">
                <a:avLst/>
              </a:prstGeom>
              <a:blipFill>
                <a:blip r:embed="rId7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974212" y="2106714"/>
                <a:ext cx="76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12" y="2106714"/>
                <a:ext cx="761106" cy="369332"/>
              </a:xfrm>
              <a:prstGeom prst="rect">
                <a:avLst/>
              </a:prstGeom>
              <a:blipFill>
                <a:blip r:embed="rId8"/>
                <a:stretch>
                  <a:fillRect l="-8800" t="-1667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1842427" y="1059247"/>
                <a:ext cx="6862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27" y="1059247"/>
                <a:ext cx="686213" cy="369332"/>
              </a:xfrm>
              <a:prstGeom prst="rect">
                <a:avLst/>
              </a:prstGeom>
              <a:blipFill>
                <a:blip r:embed="rId9"/>
                <a:stretch>
                  <a:fillRect l="-973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箭號: 向下 52"/>
          <p:cNvSpPr/>
          <p:nvPr/>
        </p:nvSpPr>
        <p:spPr>
          <a:xfrm>
            <a:off x="1511464" y="3443312"/>
            <a:ext cx="495110" cy="875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023607" y="2006073"/>
                <a:ext cx="143205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07" y="2006073"/>
                <a:ext cx="1432059" cy="4168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260332" y="3074985"/>
                <a:ext cx="150695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32" y="3074985"/>
                <a:ext cx="1506951" cy="4168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接點 56"/>
          <p:cNvCxnSpPr>
            <a:cxnSpLocks/>
          </p:cNvCxnSpPr>
          <p:nvPr/>
        </p:nvCxnSpPr>
        <p:spPr>
          <a:xfrm>
            <a:off x="4381500" y="1428579"/>
            <a:ext cx="609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cxnSpLocks/>
          </p:cNvCxnSpPr>
          <p:nvPr/>
        </p:nvCxnSpPr>
        <p:spPr>
          <a:xfrm>
            <a:off x="4663706" y="2850385"/>
            <a:ext cx="5966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4540752" y="1428579"/>
            <a:ext cx="0" cy="239946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</p:cNvCxnSpPr>
          <p:nvPr/>
        </p:nvCxnSpPr>
        <p:spPr>
          <a:xfrm>
            <a:off x="5041583" y="2850385"/>
            <a:ext cx="0" cy="97766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箭號: 向下 67"/>
          <p:cNvSpPr/>
          <p:nvPr/>
        </p:nvSpPr>
        <p:spPr>
          <a:xfrm flipV="1">
            <a:off x="1356347" y="852478"/>
            <a:ext cx="495110" cy="741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箭號: 向下 68"/>
          <p:cNvSpPr/>
          <p:nvPr/>
        </p:nvSpPr>
        <p:spPr>
          <a:xfrm flipV="1">
            <a:off x="7822247" y="1887240"/>
            <a:ext cx="495110" cy="741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8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  <p:bldP spid="52" grpId="0"/>
      <p:bldP spid="53" grpId="0" animBg="1"/>
      <p:bldP spid="54" grpId="0"/>
      <p:bldP spid="55" grpId="0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Original 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Discriminator leads the generator </a:t>
            </a:r>
            <a:endParaRPr lang="zh-TW" altLang="en-US" dirty="0"/>
          </a:p>
        </p:txBody>
      </p:sp>
      <p:cxnSp>
        <p:nvCxnSpPr>
          <p:cNvPr id="5" name="直線接點 4"/>
          <p:cNvCxnSpPr>
            <a:cxnSpLocks/>
          </p:cNvCxnSpPr>
          <p:nvPr/>
        </p:nvCxnSpPr>
        <p:spPr>
          <a:xfrm>
            <a:off x="883138" y="3999637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: 圖案 6"/>
          <p:cNvSpPr/>
          <p:nvPr/>
        </p:nvSpPr>
        <p:spPr>
          <a:xfrm rot="21442184">
            <a:off x="2662925" y="2656493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329521" y="390432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144401" y="3904322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493729" y="3904321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880861" y="3902279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769232" y="3913848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/>
          <p:cNvSpPr/>
          <p:nvPr/>
        </p:nvSpPr>
        <p:spPr>
          <a:xfrm rot="21442184">
            <a:off x="1146267" y="2644923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812863" y="3892753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627743" y="3892752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977071" y="3892751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364203" y="3890709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252574" y="3902278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/>
          <p:cNvSpPr/>
          <p:nvPr/>
        </p:nvSpPr>
        <p:spPr>
          <a:xfrm>
            <a:off x="1812863" y="3143295"/>
            <a:ext cx="611288" cy="5515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/>
          <p:cNvCxnSpPr>
            <a:cxnSpLocks/>
          </p:cNvCxnSpPr>
          <p:nvPr/>
        </p:nvCxnSpPr>
        <p:spPr>
          <a:xfrm>
            <a:off x="4812096" y="3988068"/>
            <a:ext cx="2728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手繪多邊形: 圖案 24"/>
          <p:cNvSpPr/>
          <p:nvPr/>
        </p:nvSpPr>
        <p:spPr>
          <a:xfrm rot="21442184">
            <a:off x="5711617" y="2644924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378213" y="3892754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193093" y="389275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542421" y="3892752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5929553" y="3890710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817924" y="3902279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2" name="群組 41"/>
          <p:cNvGrpSpPr/>
          <p:nvPr/>
        </p:nvGrpSpPr>
        <p:grpSpPr>
          <a:xfrm>
            <a:off x="6363593" y="2644924"/>
            <a:ext cx="1466671" cy="1428932"/>
            <a:chOff x="4549770" y="2622200"/>
            <a:chExt cx="1466671" cy="1428932"/>
          </a:xfrm>
        </p:grpSpPr>
        <p:sp>
          <p:nvSpPr>
            <p:cNvPr id="31" name="手繪多邊形: 圖案 30"/>
            <p:cNvSpPr/>
            <p:nvPr/>
          </p:nvSpPr>
          <p:spPr>
            <a:xfrm rot="21442184">
              <a:off x="4549770" y="262220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5216366" y="3870030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5031246" y="3870029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5380574" y="387002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4767706" y="386798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5656077" y="3879555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1" name="箭號: 向右 60"/>
          <p:cNvSpPr/>
          <p:nvPr/>
        </p:nvSpPr>
        <p:spPr>
          <a:xfrm flipH="1">
            <a:off x="6683857" y="3217034"/>
            <a:ext cx="611288" cy="5515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/>
          <p:cNvCxnSpPr>
            <a:cxnSpLocks/>
          </p:cNvCxnSpPr>
          <p:nvPr/>
        </p:nvCxnSpPr>
        <p:spPr>
          <a:xfrm>
            <a:off x="1793771" y="5699191"/>
            <a:ext cx="2728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群組 76"/>
          <p:cNvGrpSpPr/>
          <p:nvPr/>
        </p:nvGrpSpPr>
        <p:grpSpPr>
          <a:xfrm>
            <a:off x="2693292" y="4356047"/>
            <a:ext cx="1466671" cy="1428932"/>
            <a:chOff x="2568665" y="4785060"/>
            <a:chExt cx="1466671" cy="1428932"/>
          </a:xfrm>
        </p:grpSpPr>
        <p:sp>
          <p:nvSpPr>
            <p:cNvPr id="63" name="手繪多邊形: 圖案 62"/>
            <p:cNvSpPr/>
            <p:nvPr/>
          </p:nvSpPr>
          <p:spPr>
            <a:xfrm rot="21442184">
              <a:off x="2568665" y="478506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3235261" y="6032890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3050141" y="6032889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3399469" y="6032888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2786601" y="6030846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3674972" y="6042415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2418716" y="4332080"/>
            <a:ext cx="1466671" cy="1428932"/>
            <a:chOff x="1052007" y="4773490"/>
            <a:chExt cx="1466671" cy="1428932"/>
          </a:xfrm>
        </p:grpSpPr>
        <p:sp>
          <p:nvSpPr>
            <p:cNvPr id="69" name="手繪多邊形: 圖案 68"/>
            <p:cNvSpPr/>
            <p:nvPr/>
          </p:nvSpPr>
          <p:spPr>
            <a:xfrm rot="21442184">
              <a:off x="1052007" y="477349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1718603" y="6021320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1533483" y="6021319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1882811" y="602131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1269943" y="601927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橢圓 73"/>
            <p:cNvSpPr/>
            <p:nvPr/>
          </p:nvSpPr>
          <p:spPr>
            <a:xfrm>
              <a:off x="2158314" y="6030845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1" name="箭號: 向右 80"/>
          <p:cNvSpPr/>
          <p:nvPr/>
        </p:nvSpPr>
        <p:spPr>
          <a:xfrm>
            <a:off x="3199647" y="4765072"/>
            <a:ext cx="271321" cy="5515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接點 81"/>
          <p:cNvCxnSpPr>
            <a:cxnSpLocks/>
          </p:cNvCxnSpPr>
          <p:nvPr/>
        </p:nvCxnSpPr>
        <p:spPr>
          <a:xfrm>
            <a:off x="4896049" y="5717140"/>
            <a:ext cx="2728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群組 82"/>
          <p:cNvGrpSpPr/>
          <p:nvPr/>
        </p:nvGrpSpPr>
        <p:grpSpPr>
          <a:xfrm>
            <a:off x="5795570" y="4373996"/>
            <a:ext cx="1466671" cy="1428932"/>
            <a:chOff x="2568665" y="4785060"/>
            <a:chExt cx="1466671" cy="1428932"/>
          </a:xfrm>
        </p:grpSpPr>
        <p:sp>
          <p:nvSpPr>
            <p:cNvPr id="84" name="手繪多邊形: 圖案 83"/>
            <p:cNvSpPr/>
            <p:nvPr/>
          </p:nvSpPr>
          <p:spPr>
            <a:xfrm rot="21442184">
              <a:off x="2568665" y="478506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3235261" y="6032890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3050141" y="6032889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3399469" y="6032888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2786601" y="6030846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橢圓 88"/>
            <p:cNvSpPr/>
            <p:nvPr/>
          </p:nvSpPr>
          <p:spPr>
            <a:xfrm>
              <a:off x="3674972" y="6042415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0" name="直線接點 89"/>
          <p:cNvCxnSpPr>
            <a:cxnSpLocks/>
          </p:cNvCxnSpPr>
          <p:nvPr/>
        </p:nvCxnSpPr>
        <p:spPr>
          <a:xfrm flipH="1">
            <a:off x="5149169" y="5058792"/>
            <a:ext cx="2726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群組 90"/>
          <p:cNvGrpSpPr/>
          <p:nvPr/>
        </p:nvGrpSpPr>
        <p:grpSpPr>
          <a:xfrm>
            <a:off x="5852341" y="4362427"/>
            <a:ext cx="1466671" cy="1428932"/>
            <a:chOff x="1052007" y="4773490"/>
            <a:chExt cx="1466671" cy="1428932"/>
          </a:xfrm>
        </p:grpSpPr>
        <p:sp>
          <p:nvSpPr>
            <p:cNvPr id="92" name="手繪多邊形: 圖案 91"/>
            <p:cNvSpPr/>
            <p:nvPr/>
          </p:nvSpPr>
          <p:spPr>
            <a:xfrm rot="21442184">
              <a:off x="1052007" y="477349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橢圓 92"/>
            <p:cNvSpPr/>
            <p:nvPr/>
          </p:nvSpPr>
          <p:spPr>
            <a:xfrm>
              <a:off x="1718603" y="6021320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/>
            <p:cNvSpPr/>
            <p:nvPr/>
          </p:nvSpPr>
          <p:spPr>
            <a:xfrm>
              <a:off x="1533483" y="6021319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橢圓 94"/>
            <p:cNvSpPr/>
            <p:nvPr/>
          </p:nvSpPr>
          <p:spPr>
            <a:xfrm>
              <a:off x="1882811" y="602131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橢圓 95"/>
            <p:cNvSpPr/>
            <p:nvPr/>
          </p:nvSpPr>
          <p:spPr>
            <a:xfrm>
              <a:off x="1269943" y="601927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橢圓 96"/>
            <p:cNvSpPr/>
            <p:nvPr/>
          </p:nvSpPr>
          <p:spPr>
            <a:xfrm>
              <a:off x="2158314" y="6030845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3997570" y="2722408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570" y="2722408"/>
                <a:ext cx="719428" cy="369332"/>
              </a:xfrm>
              <a:prstGeom prst="rect">
                <a:avLst/>
              </a:prstGeom>
              <a:blipFill>
                <a:blip r:embed="rId3"/>
                <a:stretch>
                  <a:fillRect l="-1016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5260935" y="2800961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35" y="2800961"/>
                <a:ext cx="719428" cy="369332"/>
              </a:xfrm>
              <a:prstGeom prst="rect">
                <a:avLst/>
              </a:prstGeom>
              <a:blipFill>
                <a:blip r:embed="rId4"/>
                <a:stretch>
                  <a:fillRect l="-932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/>
              <p:cNvSpPr txBox="1"/>
              <p:nvPr/>
            </p:nvSpPr>
            <p:spPr>
              <a:xfrm>
                <a:off x="3876473" y="4489984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文字方塊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73" y="4489984"/>
                <a:ext cx="719428" cy="369332"/>
              </a:xfrm>
              <a:prstGeom prst="rect">
                <a:avLst/>
              </a:prstGeom>
              <a:blipFill>
                <a:blip r:embed="rId5"/>
                <a:stretch>
                  <a:fillRect l="-1016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5260935" y="4669882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35" y="4669882"/>
                <a:ext cx="719428" cy="369332"/>
              </a:xfrm>
              <a:prstGeom prst="rect">
                <a:avLst/>
              </a:prstGeom>
              <a:blipFill>
                <a:blip r:embed="rId6"/>
                <a:stretch>
                  <a:fillRect l="-932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線接點 110"/>
          <p:cNvCxnSpPr/>
          <p:nvPr/>
        </p:nvCxnSpPr>
        <p:spPr>
          <a:xfrm>
            <a:off x="4571999" y="1378857"/>
            <a:ext cx="75474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>
            <a:off x="4571998" y="933565"/>
            <a:ext cx="7547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>
            <a:off x="4571999" y="493485"/>
            <a:ext cx="754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/>
          <p:cNvSpPr txBox="1"/>
          <p:nvPr/>
        </p:nvSpPr>
        <p:spPr>
          <a:xfrm>
            <a:off x="5432143" y="237766"/>
            <a:ext cx="196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5432143" y="692327"/>
            <a:ext cx="352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Data (target) distribution</a:t>
            </a:r>
            <a:endParaRPr lang="zh-TW" altLang="en-US" sz="2400" dirty="0"/>
          </a:p>
        </p:txBody>
      </p:sp>
      <p:sp>
        <p:nvSpPr>
          <p:cNvPr id="116" name="文字方塊 115"/>
          <p:cNvSpPr txBox="1"/>
          <p:nvPr/>
        </p:nvSpPr>
        <p:spPr>
          <a:xfrm>
            <a:off x="5425553" y="1150412"/>
            <a:ext cx="308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Generated distribution</a:t>
            </a:r>
            <a:endParaRPr lang="zh-TW" altLang="en-US" sz="2400" dirty="0"/>
          </a:p>
        </p:txBody>
      </p:sp>
      <p:sp>
        <p:nvSpPr>
          <p:cNvPr id="4" name="手繪多邊形: 圖案 3"/>
          <p:cNvSpPr/>
          <p:nvPr/>
        </p:nvSpPr>
        <p:spPr>
          <a:xfrm rot="21343433">
            <a:off x="1350498" y="2816102"/>
            <a:ext cx="2532185" cy="897768"/>
          </a:xfrm>
          <a:custGeom>
            <a:avLst/>
            <a:gdLst>
              <a:gd name="connsiteX0" fmla="*/ 0 w 2532185"/>
              <a:gd name="connsiteY0" fmla="*/ 897768 h 897768"/>
              <a:gd name="connsiteX1" fmla="*/ 1111348 w 2532185"/>
              <a:gd name="connsiteY1" fmla="*/ 714888 h 897768"/>
              <a:gd name="connsiteX2" fmla="*/ 1688124 w 2532185"/>
              <a:gd name="connsiteY2" fmla="*/ 95909 h 897768"/>
              <a:gd name="connsiteX3" fmla="*/ 2532185 w 2532185"/>
              <a:gd name="connsiteY3" fmla="*/ 11503 h 89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5" h="897768">
                <a:moveTo>
                  <a:pt x="0" y="897768"/>
                </a:moveTo>
                <a:cubicBezTo>
                  <a:pt x="414997" y="873149"/>
                  <a:pt x="829994" y="848531"/>
                  <a:pt x="1111348" y="714888"/>
                </a:cubicBezTo>
                <a:cubicBezTo>
                  <a:pt x="1392702" y="581245"/>
                  <a:pt x="1451318" y="213140"/>
                  <a:pt x="1688124" y="95909"/>
                </a:cubicBezTo>
                <a:cubicBezTo>
                  <a:pt x="1924930" y="-21322"/>
                  <a:pt x="2228557" y="-4910"/>
                  <a:pt x="2532185" y="1150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: 圖案 97"/>
          <p:cNvSpPr/>
          <p:nvPr/>
        </p:nvSpPr>
        <p:spPr>
          <a:xfrm rot="256567" flipH="1">
            <a:off x="5704617" y="2844192"/>
            <a:ext cx="2346619" cy="897768"/>
          </a:xfrm>
          <a:custGeom>
            <a:avLst/>
            <a:gdLst>
              <a:gd name="connsiteX0" fmla="*/ 0 w 2532185"/>
              <a:gd name="connsiteY0" fmla="*/ 897768 h 897768"/>
              <a:gd name="connsiteX1" fmla="*/ 1111348 w 2532185"/>
              <a:gd name="connsiteY1" fmla="*/ 714888 h 897768"/>
              <a:gd name="connsiteX2" fmla="*/ 1688124 w 2532185"/>
              <a:gd name="connsiteY2" fmla="*/ 95909 h 897768"/>
              <a:gd name="connsiteX3" fmla="*/ 2532185 w 2532185"/>
              <a:gd name="connsiteY3" fmla="*/ 11503 h 89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5" h="897768">
                <a:moveTo>
                  <a:pt x="0" y="897768"/>
                </a:moveTo>
                <a:cubicBezTo>
                  <a:pt x="414997" y="873149"/>
                  <a:pt x="829994" y="848531"/>
                  <a:pt x="1111348" y="714888"/>
                </a:cubicBezTo>
                <a:cubicBezTo>
                  <a:pt x="1392702" y="581245"/>
                  <a:pt x="1451318" y="213140"/>
                  <a:pt x="1688124" y="95909"/>
                </a:cubicBezTo>
                <a:cubicBezTo>
                  <a:pt x="1924930" y="-21322"/>
                  <a:pt x="2228557" y="-4910"/>
                  <a:pt x="2532185" y="1150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: 圖案 98"/>
          <p:cNvSpPr/>
          <p:nvPr/>
        </p:nvSpPr>
        <p:spPr>
          <a:xfrm rot="21343433">
            <a:off x="1913296" y="4941365"/>
            <a:ext cx="2346619" cy="480456"/>
          </a:xfrm>
          <a:custGeom>
            <a:avLst/>
            <a:gdLst>
              <a:gd name="connsiteX0" fmla="*/ 0 w 2532185"/>
              <a:gd name="connsiteY0" fmla="*/ 897768 h 897768"/>
              <a:gd name="connsiteX1" fmla="*/ 1111348 w 2532185"/>
              <a:gd name="connsiteY1" fmla="*/ 714888 h 897768"/>
              <a:gd name="connsiteX2" fmla="*/ 1688124 w 2532185"/>
              <a:gd name="connsiteY2" fmla="*/ 95909 h 897768"/>
              <a:gd name="connsiteX3" fmla="*/ 2532185 w 2532185"/>
              <a:gd name="connsiteY3" fmla="*/ 11503 h 89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5" h="897768">
                <a:moveTo>
                  <a:pt x="0" y="897768"/>
                </a:moveTo>
                <a:cubicBezTo>
                  <a:pt x="414997" y="873149"/>
                  <a:pt x="829994" y="848531"/>
                  <a:pt x="1111348" y="714888"/>
                </a:cubicBezTo>
                <a:cubicBezTo>
                  <a:pt x="1392702" y="581245"/>
                  <a:pt x="1451318" y="213140"/>
                  <a:pt x="1688124" y="95909"/>
                </a:cubicBezTo>
                <a:cubicBezTo>
                  <a:pt x="1924930" y="-21322"/>
                  <a:pt x="2228557" y="-4910"/>
                  <a:pt x="2532185" y="1150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320552" y="6033677"/>
            <a:ext cx="675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Is it the only explanation of GAN?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61" grpId="0" animBg="1"/>
      <p:bldP spid="81" grpId="0" animBg="1"/>
      <p:bldP spid="106" grpId="0"/>
      <p:bldP spid="107" grpId="0"/>
      <p:bldP spid="108" grpId="0"/>
      <p:bldP spid="109" grpId="0"/>
      <p:bldP spid="4" grpId="0" animBg="1"/>
      <p:bldP spid="98" grpId="0" animBg="1"/>
      <p:bldP spid="99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912853" y="1350444"/>
            <a:ext cx="4764085" cy="3795193"/>
            <a:chOff x="411981" y="3701142"/>
            <a:chExt cx="4764085" cy="3795193"/>
          </a:xfrm>
        </p:grpSpPr>
        <p:grpSp>
          <p:nvGrpSpPr>
            <p:cNvPr id="5" name="群組 4"/>
            <p:cNvGrpSpPr/>
            <p:nvPr/>
          </p:nvGrpSpPr>
          <p:grpSpPr>
            <a:xfrm>
              <a:off x="892782" y="4124706"/>
              <a:ext cx="1118580" cy="699113"/>
              <a:chOff x="5611104" y="2144355"/>
              <a:chExt cx="2772412" cy="1732759"/>
            </a:xfrm>
          </p:grpSpPr>
          <p:pic>
            <p:nvPicPr>
              <p:cNvPr id="19" name="內容版面配置區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1104" y="2144355"/>
                <a:ext cx="2772412" cy="1732758"/>
              </a:xfrm>
              <a:prstGeom prst="rect">
                <a:avLst/>
              </a:prstGeom>
            </p:spPr>
          </p:pic>
          <p:sp>
            <p:nvSpPr>
              <p:cNvPr id="20" name="矩形 19"/>
              <p:cNvSpPr/>
              <p:nvPr/>
            </p:nvSpPr>
            <p:spPr>
              <a:xfrm>
                <a:off x="6761653" y="2144356"/>
                <a:ext cx="1601339" cy="173275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860421" y="6482594"/>
              <a:ext cx="1118580" cy="699112"/>
              <a:chOff x="5564337" y="2199187"/>
              <a:chExt cx="2772412" cy="1732759"/>
            </a:xfrm>
          </p:grpSpPr>
          <p:pic>
            <p:nvPicPr>
              <p:cNvPr id="17" name="內容版面配置區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37" y="2199187"/>
                <a:ext cx="2772412" cy="1732759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/>
            </p:nvSpPr>
            <p:spPr>
              <a:xfrm>
                <a:off x="5595881" y="3094833"/>
                <a:ext cx="1353529" cy="817369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3763149" y="5186437"/>
              <a:ext cx="1118580" cy="702388"/>
              <a:chOff x="4331189" y="2236831"/>
              <a:chExt cx="2772412" cy="1740877"/>
            </a:xfrm>
          </p:grpSpPr>
          <p:pic>
            <p:nvPicPr>
              <p:cNvPr id="15" name="內容版面配置區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189" y="2244951"/>
                <a:ext cx="2772412" cy="1732757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5053680" y="2236831"/>
                <a:ext cx="2049921" cy="1168973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411981" y="4285873"/>
                  <a:ext cx="18031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81" y="4285873"/>
                  <a:ext cx="180318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716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372880" y="5349020"/>
                  <a:ext cx="18031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880" y="5349020"/>
                  <a:ext cx="180318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72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11981" y="6646684"/>
                  <a:ext cx="18031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81" y="6646684"/>
                  <a:ext cx="180318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716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單箭頭接點 10"/>
            <p:cNvCxnSpPr/>
            <p:nvPr/>
          </p:nvCxnSpPr>
          <p:spPr>
            <a:xfrm flipV="1">
              <a:off x="2832206" y="3701142"/>
              <a:ext cx="0" cy="379519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接點 59"/>
            <p:cNvCxnSpPr>
              <a:cxnSpLocks/>
              <a:stCxn id="8" idx="3"/>
            </p:cNvCxnSpPr>
            <p:nvPr/>
          </p:nvCxnSpPr>
          <p:spPr>
            <a:xfrm>
              <a:off x="2215167" y="4470539"/>
              <a:ext cx="563538" cy="214273"/>
            </a:xfrm>
            <a:prstGeom prst="bentConnector3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接點 60"/>
            <p:cNvCxnSpPr/>
            <p:nvPr/>
          </p:nvCxnSpPr>
          <p:spPr>
            <a:xfrm>
              <a:off x="2639823" y="5406349"/>
              <a:ext cx="733057" cy="184666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接點 61"/>
            <p:cNvCxnSpPr/>
            <p:nvPr/>
          </p:nvCxnSpPr>
          <p:spPr>
            <a:xfrm flipV="1">
              <a:off x="2271400" y="6348808"/>
              <a:ext cx="805843" cy="517071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3170633" y="2832820"/>
            <a:ext cx="2105640" cy="700336"/>
            <a:chOff x="5731702" y="413158"/>
            <a:chExt cx="2105640" cy="700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5731702" y="519215"/>
                  <a:ext cx="21056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702" y="519215"/>
                  <a:ext cx="2105640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矩形 22"/>
            <p:cNvSpPr/>
            <p:nvPr/>
          </p:nvSpPr>
          <p:spPr>
            <a:xfrm>
              <a:off x="6719843" y="413158"/>
              <a:ext cx="646089" cy="6991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73535" y="783712"/>
              <a:ext cx="546106" cy="32978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896617" y="1630960"/>
            <a:ext cx="2105640" cy="699113"/>
            <a:chOff x="1088845" y="1340988"/>
            <a:chExt cx="2105640" cy="699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1088845" y="1484078"/>
                  <a:ext cx="21056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3" name="矩形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845" y="1484078"/>
                  <a:ext cx="2105640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矩形 26"/>
            <p:cNvSpPr/>
            <p:nvPr/>
          </p:nvSpPr>
          <p:spPr>
            <a:xfrm>
              <a:off x="1928740" y="1340988"/>
              <a:ext cx="646089" cy="6991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16724" y="1361876"/>
              <a:ext cx="751633" cy="36615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29" name="直線單箭頭接點 28"/>
          <p:cNvCxnSpPr/>
          <p:nvPr/>
        </p:nvCxnSpPr>
        <p:spPr>
          <a:xfrm>
            <a:off x="6665866" y="2345444"/>
            <a:ext cx="0" cy="50569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979303" y="2381883"/>
            <a:ext cx="0" cy="1347535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endCxn id="22" idx="3"/>
          </p:cNvCxnSpPr>
          <p:nvPr/>
        </p:nvCxnSpPr>
        <p:spPr>
          <a:xfrm flipH="1">
            <a:off x="5276273" y="2998322"/>
            <a:ext cx="703030" cy="1713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6644755" y="2233889"/>
            <a:ext cx="561785" cy="3801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703918" y="2386459"/>
            <a:ext cx="123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margin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925483" y="3160116"/>
            <a:ext cx="123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margin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028713" y="5496501"/>
                <a:ext cx="42636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13" y="5496501"/>
                <a:ext cx="4263668" cy="369332"/>
              </a:xfrm>
              <a:prstGeom prst="rect">
                <a:avLst/>
              </a:prstGeom>
              <a:blipFill>
                <a:blip r:embed="rId11"/>
                <a:stretch>
                  <a:fillRect l="-1288" t="-1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群組 44"/>
          <p:cNvGrpSpPr/>
          <p:nvPr/>
        </p:nvGrpSpPr>
        <p:grpSpPr>
          <a:xfrm>
            <a:off x="1001189" y="1543408"/>
            <a:ext cx="1118580" cy="699113"/>
            <a:chOff x="5611104" y="2144355"/>
            <a:chExt cx="2772412" cy="1732759"/>
          </a:xfrm>
        </p:grpSpPr>
        <p:pic>
          <p:nvPicPr>
            <p:cNvPr id="46" name="內容版面配置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2144355"/>
              <a:ext cx="2772412" cy="1732758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6761653" y="2144356"/>
              <a:ext cx="1601339" cy="17327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43704" y="1730530"/>
                <a:ext cx="18031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04" y="1730530"/>
                <a:ext cx="1803186" cy="369332"/>
              </a:xfrm>
              <a:prstGeom prst="rect">
                <a:avLst/>
              </a:prstGeom>
              <a:blipFill>
                <a:blip r:embed="rId12"/>
                <a:stretch>
                  <a:fillRect l="-337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群組 48"/>
          <p:cNvGrpSpPr/>
          <p:nvPr/>
        </p:nvGrpSpPr>
        <p:grpSpPr>
          <a:xfrm>
            <a:off x="1012443" y="3250987"/>
            <a:ext cx="1118580" cy="699112"/>
            <a:chOff x="5611104" y="2144355"/>
            <a:chExt cx="2772412" cy="1732758"/>
          </a:xfrm>
        </p:grpSpPr>
        <p:pic>
          <p:nvPicPr>
            <p:cNvPr id="50" name="內容版面配置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2144355"/>
              <a:ext cx="2772412" cy="1732758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5757829" y="2210343"/>
              <a:ext cx="975931" cy="7727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552084" y="3435642"/>
                <a:ext cx="18031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4" y="3435642"/>
                <a:ext cx="1803186" cy="369332"/>
              </a:xfrm>
              <a:prstGeom prst="rect">
                <a:avLst/>
              </a:prstGeom>
              <a:blipFill>
                <a:blip r:embed="rId13"/>
                <a:stretch>
                  <a:fillRect l="-372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群組 52"/>
          <p:cNvGrpSpPr/>
          <p:nvPr/>
        </p:nvGrpSpPr>
        <p:grpSpPr>
          <a:xfrm>
            <a:off x="1047545" y="2402459"/>
            <a:ext cx="1118580" cy="699112"/>
            <a:chOff x="5611104" y="2144355"/>
            <a:chExt cx="2772412" cy="1732758"/>
          </a:xfrm>
        </p:grpSpPr>
        <p:pic>
          <p:nvPicPr>
            <p:cNvPr id="54" name="內容版面配置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2144355"/>
              <a:ext cx="2772412" cy="1732758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5642648" y="3040000"/>
              <a:ext cx="1353529" cy="81736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562145" y="2578499"/>
                <a:ext cx="18031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5" y="2578499"/>
                <a:ext cx="1803186" cy="369332"/>
              </a:xfrm>
              <a:prstGeom prst="rect">
                <a:avLst/>
              </a:prstGeom>
              <a:blipFill>
                <a:blip r:embed="rId14"/>
                <a:stretch>
                  <a:fillRect l="-337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/>
          <p:cNvCxnSpPr>
            <a:cxnSpLocks/>
          </p:cNvCxnSpPr>
          <p:nvPr/>
        </p:nvCxnSpPr>
        <p:spPr>
          <a:xfrm flipV="1">
            <a:off x="2641060" y="1421474"/>
            <a:ext cx="0" cy="36730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2346612" y="1911909"/>
            <a:ext cx="45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2339541" y="2763823"/>
            <a:ext cx="4603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2357795" y="3658997"/>
            <a:ext cx="44211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/>
          <p:cNvGrpSpPr/>
          <p:nvPr/>
        </p:nvGrpSpPr>
        <p:grpSpPr>
          <a:xfrm>
            <a:off x="1076573" y="4183409"/>
            <a:ext cx="1118580" cy="699112"/>
            <a:chOff x="5611104" y="2144355"/>
            <a:chExt cx="2772412" cy="1732758"/>
          </a:xfrm>
        </p:grpSpPr>
        <p:pic>
          <p:nvPicPr>
            <p:cNvPr id="62" name="內容版面配置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2144355"/>
              <a:ext cx="2772412" cy="1732758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6737262" y="2184249"/>
              <a:ext cx="1353529" cy="131181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562145" y="4359449"/>
                <a:ext cx="18031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5" y="4359449"/>
                <a:ext cx="1803186" cy="369332"/>
              </a:xfrm>
              <a:prstGeom prst="rect">
                <a:avLst/>
              </a:prstGeom>
              <a:blipFill>
                <a:blip r:embed="rId15"/>
                <a:stretch>
                  <a:fillRect l="-337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接點 64"/>
          <p:cNvCxnSpPr/>
          <p:nvPr/>
        </p:nvCxnSpPr>
        <p:spPr>
          <a:xfrm>
            <a:off x="2368569" y="4544773"/>
            <a:ext cx="43134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131023" y="1032850"/>
                <a:ext cx="9873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23" y="1032850"/>
                <a:ext cx="987386" cy="369332"/>
              </a:xfrm>
              <a:prstGeom prst="rect">
                <a:avLst/>
              </a:prstGeom>
              <a:blipFill>
                <a:blip r:embed="rId16"/>
                <a:stretch>
                  <a:fillRect l="-740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5839385" y="1030313"/>
                <a:ext cx="9873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385" y="1030313"/>
                <a:ext cx="987386" cy="369332"/>
              </a:xfrm>
              <a:prstGeom prst="rect">
                <a:avLst/>
              </a:prstGeom>
              <a:blipFill>
                <a:blip r:embed="rId17"/>
                <a:stretch>
                  <a:fillRect l="-740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585085" y="5489915"/>
                <a:ext cx="2819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85" y="5489915"/>
                <a:ext cx="2819810" cy="369332"/>
              </a:xfrm>
              <a:prstGeom prst="rect">
                <a:avLst/>
              </a:prstGeom>
              <a:blipFill>
                <a:blip r:embed="rId18"/>
                <a:stretch>
                  <a:fillRect l="-2160" t="-1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5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Boundary Equilibrium Generative</a:t>
            </a:r>
            <a:br>
              <a:rPr lang="en-US" altLang="zh-TW" dirty="0"/>
            </a:br>
            <a:r>
              <a:rPr lang="en-US" altLang="zh-TW" dirty="0"/>
              <a:t>Adversarial Networks (BEGAN)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Ref: David Berthelot, Thomas </a:t>
            </a:r>
            <a:r>
              <a:rPr lang="en-US" altLang="zh-TW" dirty="0" err="1"/>
              <a:t>Schumm</a:t>
            </a:r>
            <a:r>
              <a:rPr lang="en-US" altLang="zh-TW" dirty="0"/>
              <a:t>, Luke Metz, “BEGAN: Boundary Equilibrium Generative Adversarial Networks”, </a:t>
            </a:r>
            <a:r>
              <a:rPr lang="en-US" altLang="zh-TW" dirty="0" err="1"/>
              <a:t>arXiv</a:t>
            </a:r>
            <a:r>
              <a:rPr lang="en-US" altLang="zh-TW" dirty="0"/>
              <a:t> preprint, 2017</a:t>
            </a:r>
          </a:p>
          <a:p>
            <a:r>
              <a:rPr lang="en-US" altLang="zh-TW" dirty="0"/>
              <a:t>Auto-encoder based GAN</a:t>
            </a:r>
          </a:p>
        </p:txBody>
      </p:sp>
      <p:pic>
        <p:nvPicPr>
          <p:cNvPr id="4" name="圖片 3" descr="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78" y="3581501"/>
            <a:ext cx="5015172" cy="302490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14550" y="6211783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 from </a:t>
            </a:r>
            <a:r>
              <a:rPr lang="en-US" altLang="zh-TW" dirty="0" err="1"/>
              <a:t>celebA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5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BEGAN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3490270" y="3159732"/>
                <a:ext cx="323178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270" y="3159732"/>
                <a:ext cx="3231782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954806" y="3108350"/>
            <a:ext cx="25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discriminator: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01784" y="3737292"/>
            <a:ext cx="25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For generator: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3504751" y="3778534"/>
                <a:ext cx="191873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751" y="3778534"/>
                <a:ext cx="1918730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954806" y="4309228"/>
            <a:ext cx="389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each training step t: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3148025" y="4684687"/>
                <a:ext cx="4933827" cy="5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25" y="4684687"/>
                <a:ext cx="4933827" cy="552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>
              <a:xfrm>
                <a:off x="1591022" y="5807179"/>
                <a:ext cx="3515139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22" y="5807179"/>
                <a:ext cx="3515139" cy="509178"/>
              </a:xfrm>
              <a:prstGeom prst="rect">
                <a:avLst/>
              </a:prstGeom>
              <a:blipFill>
                <a:blip r:embed="rId5"/>
                <a:stretch>
                  <a:fillRect l="-2773"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/>
              <p:cNvSpPr txBox="1"/>
              <p:nvPr/>
            </p:nvSpPr>
            <p:spPr>
              <a:xfrm>
                <a:off x="4597770" y="5624895"/>
                <a:ext cx="2208163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70" y="5624895"/>
                <a:ext cx="2208163" cy="906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/>
              <p:cNvSpPr txBox="1"/>
              <p:nvPr/>
            </p:nvSpPr>
            <p:spPr>
              <a:xfrm>
                <a:off x="801784" y="5262636"/>
                <a:ext cx="19461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increase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84" y="5262636"/>
                <a:ext cx="1946188" cy="369332"/>
              </a:xfrm>
              <a:prstGeom prst="rect">
                <a:avLst/>
              </a:prstGeom>
              <a:blipFill>
                <a:blip r:embed="rId7"/>
                <a:stretch>
                  <a:fillRect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914020" y="623731"/>
            <a:ext cx="7367500" cy="2381169"/>
            <a:chOff x="1371928" y="503586"/>
            <a:chExt cx="7367500" cy="2381169"/>
          </a:xfrm>
        </p:grpSpPr>
        <p:sp>
          <p:nvSpPr>
            <p:cNvPr id="28" name="矩形 27"/>
            <p:cNvSpPr/>
            <p:nvPr/>
          </p:nvSpPr>
          <p:spPr>
            <a:xfrm>
              <a:off x="3968297" y="503586"/>
              <a:ext cx="3333651" cy="23811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076631" y="1335473"/>
              <a:ext cx="2460229" cy="13998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6778593" y="1691677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93" y="1691677"/>
                  <a:ext cx="24173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500" t="-3279" r="-6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矩形 30"/>
            <p:cNvSpPr/>
            <p:nvPr/>
          </p:nvSpPr>
          <p:spPr>
            <a:xfrm>
              <a:off x="4333097" y="1504153"/>
              <a:ext cx="750200" cy="75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EN</a:t>
              </a:r>
              <a:endParaRPr lang="zh-TW" altLang="en-US" sz="28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569991" y="1504153"/>
              <a:ext cx="750200" cy="750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DE</a:t>
              </a:r>
              <a:endParaRPr lang="zh-TW" altLang="en-US" sz="2800" dirty="0"/>
            </a:p>
          </p:txBody>
        </p:sp>
        <p:cxnSp>
          <p:nvCxnSpPr>
            <p:cNvPr id="33" name="直線單箭頭接點 32"/>
            <p:cNvCxnSpPr>
              <a:cxnSpLocks/>
              <a:endCxn id="32" idx="1"/>
            </p:cNvCxnSpPr>
            <p:nvPr/>
          </p:nvCxnSpPr>
          <p:spPr>
            <a:xfrm flipV="1">
              <a:off x="5111589" y="187925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2207692" y="1501243"/>
              <a:ext cx="750200" cy="750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GE</a:t>
              </a:r>
              <a:endParaRPr lang="zh-TW" altLang="en-US" sz="2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3524628" y="1651037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35" name="文字方塊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628" y="1651037"/>
                  <a:ext cx="24173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直線單箭頭接點 35"/>
            <p:cNvCxnSpPr>
              <a:cxnSpLocks/>
            </p:cNvCxnSpPr>
            <p:nvPr/>
          </p:nvCxnSpPr>
          <p:spPr>
            <a:xfrm flipV="1">
              <a:off x="3874695" y="187634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cxnSpLocks/>
            </p:cNvCxnSpPr>
            <p:nvPr/>
          </p:nvCxnSpPr>
          <p:spPr>
            <a:xfrm flipV="1">
              <a:off x="6320191" y="187634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>
              <a:cxnSpLocks/>
            </p:cNvCxnSpPr>
            <p:nvPr/>
          </p:nvCxnSpPr>
          <p:spPr>
            <a:xfrm flipV="1">
              <a:off x="1749290" y="1873433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cxnSpLocks/>
            </p:cNvCxnSpPr>
            <p:nvPr/>
          </p:nvCxnSpPr>
          <p:spPr>
            <a:xfrm flipV="1">
              <a:off x="2957892" y="1874968"/>
              <a:ext cx="4584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1371928" y="1651037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928" y="1651037"/>
                  <a:ext cx="22326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8919" r="-135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字方塊 40"/>
            <p:cNvSpPr txBox="1"/>
            <p:nvPr/>
          </p:nvSpPr>
          <p:spPr>
            <a:xfrm>
              <a:off x="4223822" y="2222797"/>
              <a:ext cx="2233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Autoencoder</a:t>
              </a:r>
              <a:endParaRPr lang="zh-TW" altLang="en-US" sz="2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字方塊 41"/>
                <p:cNvSpPr txBox="1"/>
                <p:nvPr/>
              </p:nvSpPr>
              <p:spPr>
                <a:xfrm>
                  <a:off x="7633356" y="1691677"/>
                  <a:ext cx="11060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42" name="文字方塊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356" y="1691677"/>
                  <a:ext cx="1106072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3279" r="-203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單箭頭接點 42"/>
            <p:cNvCxnSpPr>
              <a:cxnSpLocks/>
            </p:cNvCxnSpPr>
            <p:nvPr/>
          </p:nvCxnSpPr>
          <p:spPr>
            <a:xfrm>
              <a:off x="7074571" y="1888673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cxnSpLocks/>
            </p:cNvCxnSpPr>
            <p:nvPr/>
          </p:nvCxnSpPr>
          <p:spPr>
            <a:xfrm rot="16200000">
              <a:off x="6622587" y="1450698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>
              <a:cxnSpLocks/>
            </p:cNvCxnSpPr>
            <p:nvPr/>
          </p:nvCxnSpPr>
          <p:spPr>
            <a:xfrm rot="16200000">
              <a:off x="3366103" y="1434697"/>
              <a:ext cx="558785" cy="29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cxnSpLocks/>
            </p:cNvCxnSpPr>
            <p:nvPr/>
          </p:nvCxnSpPr>
          <p:spPr>
            <a:xfrm>
              <a:off x="3668499" y="1197352"/>
              <a:ext cx="32309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字方塊 46"/>
            <p:cNvSpPr txBox="1"/>
            <p:nvPr/>
          </p:nvSpPr>
          <p:spPr>
            <a:xfrm>
              <a:off x="7710804" y="1991964"/>
              <a:ext cx="951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4598137" y="578556"/>
              <a:ext cx="2233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Discriminator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0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BEGAN</a:t>
            </a:r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9" y="3668930"/>
            <a:ext cx="7367614" cy="2858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/>
              <p:cNvSpPr txBox="1"/>
              <p:nvPr/>
            </p:nvSpPr>
            <p:spPr>
              <a:xfrm>
                <a:off x="3616435" y="1525173"/>
                <a:ext cx="323178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35" y="1525173"/>
                <a:ext cx="3231782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1080971" y="1473791"/>
            <a:ext cx="25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discriminator: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927949" y="2102733"/>
            <a:ext cx="25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For generator: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3630916" y="2143975"/>
                <a:ext cx="191873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16" y="2143975"/>
                <a:ext cx="1918730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1080971" y="2674669"/>
            <a:ext cx="389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each training step t: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3274190" y="3050128"/>
                <a:ext cx="4933827" cy="5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90" y="3050128"/>
                <a:ext cx="4933827" cy="552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6585596" y="392125"/>
                <a:ext cx="2208163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596" y="392125"/>
                <a:ext cx="2208163" cy="906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1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擺姿勢, 相片, 服飾, 團體 的圖片&#10;&#10;產生非常高可信度的描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5" y="1540946"/>
            <a:ext cx="7244910" cy="1831732"/>
          </a:xfrm>
        </p:spPr>
      </p:pic>
      <p:pic>
        <p:nvPicPr>
          <p:cNvPr id="7" name="圖片 6" descr="一張含有 相片, 擺姿勢, 服飾 的圖片&#10;&#10;產生非常高可信度的描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5" y="3778112"/>
            <a:ext cx="7244910" cy="18317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971800" y="6015278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陳柏文 </a:t>
            </a:r>
            <a:r>
              <a:rPr lang="en-US" altLang="zh-TW" sz="2400" dirty="0"/>
              <a:t>(</a:t>
            </a:r>
            <a:r>
              <a:rPr lang="zh-TW" altLang="en-US" sz="2400" dirty="0"/>
              <a:t>大四</a:t>
            </a:r>
            <a:r>
              <a:rPr lang="en-US" altLang="zh-TW" sz="2400" dirty="0"/>
              <a:t>)</a:t>
            </a:r>
            <a:r>
              <a:rPr lang="zh-TW" altLang="en-US" sz="2400" dirty="0"/>
              <a:t> 提供實驗結果 </a:t>
            </a:r>
            <a:r>
              <a:rPr lang="en-US" altLang="zh-TW" sz="2400" dirty="0"/>
              <a:t>(using </a:t>
            </a:r>
            <a:r>
              <a:rPr lang="en-US" altLang="zh-TW" sz="2400" dirty="0" err="1"/>
              <a:t>CelebA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549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室內, 牆, 男人 的圖片&#10;&#10;描述是以高可信度產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2248"/>
            <a:ext cx="6305550" cy="647700"/>
          </a:xfrm>
        </p:spPr>
      </p:pic>
      <p:pic>
        <p:nvPicPr>
          <p:cNvPr id="7" name="圖片 6" descr="一張含有 室內, 尋找, 男人, 相片 的圖片&#10;&#10;產生非常高可信度的描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692974"/>
            <a:ext cx="6305550" cy="647700"/>
          </a:xfrm>
          <a:prstGeom prst="rect">
            <a:avLst/>
          </a:prstGeom>
        </p:spPr>
      </p:pic>
      <p:pic>
        <p:nvPicPr>
          <p:cNvPr id="9" name="圖片 8" descr="一張含有 男人, 相片, 尋找, 室內 的圖片&#10;&#10;產生非常高可信度的描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379119"/>
            <a:ext cx="6305550" cy="647700"/>
          </a:xfrm>
          <a:prstGeom prst="rect">
            <a:avLst/>
          </a:prstGeom>
        </p:spPr>
      </p:pic>
      <p:pic>
        <p:nvPicPr>
          <p:cNvPr id="11" name="圖片 10" descr="一張含有 相片, 室內, 牆, 服飾 的圖片&#10;&#10;描述是以高可信度產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059054"/>
            <a:ext cx="6305550" cy="647700"/>
          </a:xfrm>
          <a:prstGeom prst="rect">
            <a:avLst/>
          </a:prstGeom>
        </p:spPr>
      </p:pic>
      <p:pic>
        <p:nvPicPr>
          <p:cNvPr id="13" name="圖片 12" descr="一張含有 牆, 相片, 室內, 男人 的圖片&#10;&#10;產生非常高可信度的描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3437626"/>
            <a:ext cx="6305550" cy="647700"/>
          </a:xfrm>
          <a:prstGeom prst="rect">
            <a:avLst/>
          </a:prstGeom>
        </p:spPr>
      </p:pic>
      <p:pic>
        <p:nvPicPr>
          <p:cNvPr id="15" name="圖片 14" descr="一張含有 室內, 尋找, 服飾, 牆 的圖片&#10;&#10;描述是以高可信度產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4138612"/>
            <a:ext cx="6305550" cy="647700"/>
          </a:xfrm>
          <a:prstGeom prst="rect">
            <a:avLst/>
          </a:prstGeom>
        </p:spPr>
      </p:pic>
      <p:pic>
        <p:nvPicPr>
          <p:cNvPr id="17" name="圖片 16" descr="一張含有 室內, 相片, 個人, 尋找 的圖片&#10;&#10;描述是以高可信度產生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4812989"/>
            <a:ext cx="6305550" cy="647700"/>
          </a:xfrm>
          <a:prstGeom prst="rect">
            <a:avLst/>
          </a:prstGeom>
        </p:spPr>
      </p:pic>
      <p:pic>
        <p:nvPicPr>
          <p:cNvPr id="19" name="圖片 18" descr="一張含有 服飾, 室內, 相片 的圖片&#10;&#10;描述是以高可信度產生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5487366"/>
            <a:ext cx="6305550" cy="647700"/>
          </a:xfrm>
          <a:prstGeom prst="rect">
            <a:avLst/>
          </a:prstGeom>
        </p:spPr>
      </p:pic>
      <p:pic>
        <p:nvPicPr>
          <p:cNvPr id="21" name="圖片 20" descr="一張含有 室內, 相片, 牆 的圖片&#10;&#10;描述是以高可信度產生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761592"/>
            <a:ext cx="6305550" cy="647700"/>
          </a:xfrm>
          <a:prstGeom prst="rect">
            <a:avLst/>
          </a:prstGeom>
        </p:spPr>
      </p:pic>
      <p:pic>
        <p:nvPicPr>
          <p:cNvPr id="23" name="圖片 22" descr="一張含有 室內, 相片, 牆, 男人 的圖片&#10;&#10;產生非常高可信度的描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6181272"/>
            <a:ext cx="6305550" cy="6477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046514" y="-203200"/>
            <a:ext cx="5050972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Original GAN</a:t>
            </a:r>
            <a:endParaRPr lang="zh-TW" altLang="en-US" dirty="0"/>
          </a:p>
        </p:txBody>
      </p:sp>
      <p:pic>
        <p:nvPicPr>
          <p:cNvPr id="7" name="Simple Generative Adversarial Network (GAN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5957" y="1443405"/>
            <a:ext cx="6629627" cy="4971768"/>
          </a:xfrm>
        </p:spPr>
      </p:pic>
      <p:sp>
        <p:nvSpPr>
          <p:cNvPr id="4" name="文字方塊 3"/>
          <p:cNvSpPr txBox="1"/>
          <p:nvPr/>
        </p:nvSpPr>
        <p:spPr>
          <a:xfrm>
            <a:off x="5094514" y="612408"/>
            <a:ext cx="328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discriminator is flat in the end.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99142" y="6176963"/>
            <a:ext cx="8643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Source: </a:t>
            </a:r>
            <a:r>
              <a:rPr lang="zh-TW" altLang="en-US" dirty="0">
                <a:hlinkClick r:id="rId5"/>
              </a:rPr>
              <a:t>https://www.youtube.com/watch?v=ebMei6bYeWw</a:t>
            </a:r>
            <a:r>
              <a:rPr lang="zh-TW" altLang="en-US" dirty="0"/>
              <a:t> </a:t>
            </a:r>
            <a:r>
              <a:rPr lang="en-US" altLang="zh-TW" dirty="0"/>
              <a:t>(credit: Benjamin </a:t>
            </a:r>
            <a:r>
              <a:rPr lang="en-US" altLang="zh-TW" dirty="0" err="1"/>
              <a:t>Striner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1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We want to find an evaluation function F(x)</a:t>
            </a:r>
          </a:p>
          <a:p>
            <a:pPr lvl="1"/>
            <a:r>
              <a:rPr lang="en-US" altLang="zh-TW" dirty="0"/>
              <a:t>Input: object x, output: scalar F(x) (how “good” the object is)</a:t>
            </a:r>
          </a:p>
          <a:p>
            <a:pPr lvl="1"/>
            <a:r>
              <a:rPr lang="en-US" altLang="zh-TW" dirty="0"/>
              <a:t>E.g. x are images</a:t>
            </a:r>
          </a:p>
          <a:p>
            <a:pPr lvl="2"/>
            <a:r>
              <a:rPr lang="en-US" altLang="zh-TW" sz="2400" dirty="0"/>
              <a:t>Real x has high F(x)</a:t>
            </a:r>
          </a:p>
          <a:p>
            <a:pPr lvl="1"/>
            <a:r>
              <a:rPr lang="en-US" altLang="zh-TW" dirty="0"/>
              <a:t>F(x) can be a network</a:t>
            </a:r>
          </a:p>
          <a:p>
            <a:r>
              <a:rPr lang="en-US" altLang="zh-TW" sz="2400" dirty="0"/>
              <a:t>We can generate good x by F(x):</a:t>
            </a:r>
          </a:p>
          <a:p>
            <a:pPr lvl="1"/>
            <a:r>
              <a:rPr lang="en-US" altLang="zh-TW" dirty="0"/>
              <a:t>Find x with large F(x)</a:t>
            </a:r>
          </a:p>
          <a:p>
            <a:r>
              <a:rPr lang="en-US" altLang="zh-TW" sz="2400" dirty="0"/>
              <a:t>How to find F(x)?</a:t>
            </a:r>
          </a:p>
          <a:p>
            <a:pPr lvl="1"/>
            <a:endParaRPr lang="en-US" altLang="zh-TW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pPr lvl="1"/>
            <a:endParaRPr lang="zh-TW" altLang="en-US" dirty="0"/>
          </a:p>
        </p:txBody>
      </p:sp>
      <p:cxnSp>
        <p:nvCxnSpPr>
          <p:cNvPr id="4" name="直線接點 3"/>
          <p:cNvCxnSpPr>
            <a:cxnSpLocks/>
          </p:cNvCxnSpPr>
          <p:nvPr/>
        </p:nvCxnSpPr>
        <p:spPr>
          <a:xfrm>
            <a:off x="3450008" y="6137664"/>
            <a:ext cx="53685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: 圖案 4"/>
          <p:cNvSpPr/>
          <p:nvPr/>
        </p:nvSpPr>
        <p:spPr>
          <a:xfrm rot="21442184">
            <a:off x="3375242" y="4802565"/>
            <a:ext cx="4988173" cy="1454600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flipV="1">
            <a:off x="5203268" y="5992610"/>
            <a:ext cx="1494714" cy="258268"/>
            <a:chOff x="3483686" y="6471270"/>
            <a:chExt cx="2238179" cy="386730"/>
          </a:xfrm>
        </p:grpSpPr>
        <p:sp>
          <p:nvSpPr>
            <p:cNvPr id="6" name="橢圓 5"/>
            <p:cNvSpPr/>
            <p:nvPr/>
          </p:nvSpPr>
          <p:spPr>
            <a:xfrm>
              <a:off x="4431073" y="6475586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040175" y="6475584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4777814" y="6475582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483686" y="6471270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359564" y="6495699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6790916" y="4954025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F(x)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137342" y="6194587"/>
            <a:ext cx="174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real data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5215968" y="498491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5574906" y="457337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5924464" y="436760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277638" y="4560682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6582438" y="4779147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4751829" y="5396457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</p:cNvCxnSpPr>
          <p:nvPr/>
        </p:nvCxnSpPr>
        <p:spPr>
          <a:xfrm>
            <a:off x="4358129" y="5547634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4040629" y="5658921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>
            <a:off x="7971994" y="5800272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</p:cNvCxnSpPr>
          <p:nvPr/>
        </p:nvCxnSpPr>
        <p:spPr>
          <a:xfrm>
            <a:off x="7648604" y="5629351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>
            <a:off x="7381904" y="5452353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4334357" y="2802086"/>
            <a:ext cx="4716532" cy="1236898"/>
            <a:chOff x="4323108" y="2917584"/>
            <a:chExt cx="4716532" cy="1236898"/>
          </a:xfrm>
        </p:grpSpPr>
        <p:grpSp>
          <p:nvGrpSpPr>
            <p:cNvPr id="20" name="群組 19"/>
            <p:cNvGrpSpPr/>
            <p:nvPr/>
          </p:nvGrpSpPr>
          <p:grpSpPr>
            <a:xfrm>
              <a:off x="5445222" y="3045987"/>
              <a:ext cx="2512156" cy="949884"/>
              <a:chOff x="5464598" y="2998499"/>
              <a:chExt cx="2512156" cy="94988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907775" y="2998499"/>
                <a:ext cx="1625802" cy="9498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Evaluation Function F</a:t>
                </a:r>
                <a:endParaRPr lang="zh-TW" altLang="en-US" sz="2400" dirty="0"/>
              </a:p>
            </p:txBody>
          </p:sp>
          <p:sp>
            <p:nvSpPr>
              <p:cNvPr id="18" name="箭號: 向右 17"/>
              <p:cNvSpPr/>
              <p:nvPr/>
            </p:nvSpPr>
            <p:spPr>
              <a:xfrm>
                <a:off x="5464598" y="3292561"/>
                <a:ext cx="407497" cy="42466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箭號: 向右 18"/>
              <p:cNvSpPr/>
              <p:nvPr/>
            </p:nvSpPr>
            <p:spPr>
              <a:xfrm>
                <a:off x="7569257" y="3292561"/>
                <a:ext cx="407497" cy="42466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4323108" y="3114422"/>
              <a:ext cx="1360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object</a:t>
              </a:r>
            </a:p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678645" y="3114422"/>
              <a:ext cx="1360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</a:p>
            <a:p>
              <a:pPr algn="ctr"/>
              <a:r>
                <a:rPr lang="en-US" altLang="zh-TW" sz="2400" dirty="0"/>
                <a:t>F(x)</a:t>
              </a:r>
              <a:endParaRPr lang="zh-TW" altLang="en-US" sz="24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06469" y="2917584"/>
              <a:ext cx="4312068" cy="12368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59534" y="5513422"/>
            <a:ext cx="313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 practice, you cannot decrease all the x other than real data.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24" grpId="0"/>
      <p:bldP spid="2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Function</a:t>
            </a:r>
            <a:br>
              <a:rPr lang="en-US" altLang="zh-TW" dirty="0"/>
            </a:br>
            <a:r>
              <a:rPr lang="en-US" altLang="zh-TW" dirty="0"/>
              <a:t>- Structured Perceptron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9964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b="1" u="sng" dirty="0"/>
                  <a:t>Input</a:t>
                </a:r>
                <a:r>
                  <a:rPr lang="en-US" altLang="zh-TW" sz="2400" dirty="0"/>
                  <a:t>: training data set</a:t>
                </a:r>
              </a:p>
              <a:p>
                <a:r>
                  <a:rPr lang="en-US" altLang="zh-TW" sz="2400" b="1" u="sng" dirty="0"/>
                  <a:t>Output</a:t>
                </a:r>
                <a:r>
                  <a:rPr lang="en-US" altLang="zh-TW" sz="2400" dirty="0"/>
                  <a:t>: weight vector w</a:t>
                </a:r>
              </a:p>
              <a:p>
                <a:r>
                  <a:rPr lang="en-US" altLang="zh-TW" sz="2400" b="1" u="sng" dirty="0"/>
                  <a:t>Algorithm</a:t>
                </a:r>
                <a:r>
                  <a:rPr lang="en-US" altLang="zh-TW" sz="2400" dirty="0"/>
                  <a:t>: Initialize w = 0 </a:t>
                </a:r>
              </a:p>
              <a:p>
                <a:pPr lvl="1"/>
                <a:r>
                  <a:rPr lang="en-US" altLang="zh-TW" dirty="0">
                    <a:solidFill>
                      <a:srgbClr val="00B050"/>
                    </a:solidFill>
                  </a:rPr>
                  <a:t>do</a:t>
                </a:r>
              </a:p>
              <a:p>
                <a:pPr lvl="2"/>
                <a:r>
                  <a:rPr lang="en-US" altLang="zh-TW" sz="2400" dirty="0">
                    <a:solidFill>
                      <a:srgbClr val="0000FF"/>
                    </a:solidFill>
                  </a:rPr>
                  <a:t>For each pair of training example</a:t>
                </a:r>
              </a:p>
              <a:p>
                <a:pPr lvl="3"/>
                <a:r>
                  <a:rPr lang="en-US" altLang="zh-TW" sz="2400" dirty="0"/>
                  <a:t>Find the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sz="2400" dirty="0"/>
                  <a:t> maximizing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3"/>
                <a:endParaRPr lang="en-US" altLang="zh-TW" sz="2400" dirty="0"/>
              </a:p>
              <a:p>
                <a:pPr lvl="3"/>
                <a:endParaRPr lang="en-US" altLang="zh-TW" sz="2400" dirty="0"/>
              </a:p>
              <a:p>
                <a:pPr lvl="3"/>
                <a:r>
                  <a:rPr lang="en-US" altLang="zh-TW" sz="2400" dirty="0"/>
                  <a:t>If                  , update w</a:t>
                </a:r>
              </a:p>
              <a:p>
                <a:pPr lvl="3"/>
                <a:endParaRPr lang="en-US" altLang="zh-TW" sz="2400" dirty="0"/>
              </a:p>
              <a:p>
                <a:pPr lvl="1"/>
                <a:endParaRPr lang="en-US" altLang="zh-TW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altLang="zh-TW" dirty="0">
                    <a:solidFill>
                      <a:srgbClr val="00B050"/>
                    </a:solidFill>
                  </a:rPr>
                  <a:t>until w is not updated</a:t>
                </a:r>
              </a:p>
              <a:p>
                <a:pPr marL="1371600" lvl="3" indent="0">
                  <a:buNone/>
                </a:pPr>
                <a:r>
                  <a:rPr lang="en-US" altLang="zh-TW" sz="2400" dirty="0"/>
                  <a:t> 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99640"/>
              </a:xfrm>
              <a:blipFill>
                <a:blip r:embed="rId4"/>
                <a:stretch>
                  <a:fillRect l="-1005" t="-1741" b="-2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3822065" y="1779588"/>
          <a:ext cx="4125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" name="方程式" r:id="rId5" imgW="1879560" imgH="228600" progId="Equation.3">
                  <p:embed/>
                </p:oleObj>
              </mc:Choice>
              <mc:Fallback>
                <p:oleObj name="方程式" r:id="rId5" imgW="1879560" imgH="22860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65" y="1779588"/>
                        <a:ext cx="4125913" cy="50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5980113" y="3513138"/>
          <a:ext cx="9398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" name="方程式" r:id="rId7" imgW="469800" imgH="228600" progId="Equation.3">
                  <p:embed/>
                </p:oleObj>
              </mc:Choice>
              <mc:Fallback>
                <p:oleObj name="方程式" r:id="rId7" imgW="469800" imgH="22860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3513138"/>
                        <a:ext cx="939800" cy="458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87884"/>
              </p:ext>
            </p:extLst>
          </p:nvPr>
        </p:nvGraphicFramePr>
        <p:xfrm>
          <a:off x="3858080" y="4402437"/>
          <a:ext cx="30765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" name="方程式" r:id="rId9" imgW="1333440" imgH="304560" progId="Equation.3">
                  <p:embed/>
                </p:oleObj>
              </mc:Choice>
              <mc:Fallback>
                <p:oleObj name="方程式" r:id="rId9" imgW="1333440" imgH="30456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080" y="4402437"/>
                        <a:ext cx="3076575" cy="706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69701"/>
              </p:ext>
            </p:extLst>
          </p:nvPr>
        </p:nvGraphicFramePr>
        <p:xfrm>
          <a:off x="3822065" y="5570936"/>
          <a:ext cx="39338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方程式" r:id="rId11" imgW="1765080" imgH="228600" progId="Equation.3">
                  <p:embed/>
                </p:oleObj>
              </mc:Choice>
              <mc:Fallback>
                <p:oleObj name="方程式" r:id="rId11" imgW="1765080" imgH="22860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65" y="5570936"/>
                        <a:ext cx="3933825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2570163" y="4999038"/>
          <a:ext cx="11795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" name="方程式" r:id="rId13" imgW="495000" imgH="228600" progId="Equation.3">
                  <p:embed/>
                </p:oleObj>
              </mc:Choice>
              <mc:Fallback>
                <p:oleObj name="方程式" r:id="rId13" imgW="495000" imgH="22860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4999038"/>
                        <a:ext cx="1179512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向右箭號 12"/>
          <p:cNvSpPr/>
          <p:nvPr/>
        </p:nvSpPr>
        <p:spPr>
          <a:xfrm>
            <a:off x="4261757" y="6299667"/>
            <a:ext cx="636814" cy="3309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898571" y="6243900"/>
            <a:ext cx="255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We are done!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112529" y="2408524"/>
            <a:ext cx="3034748" cy="702365"/>
            <a:chOff x="5112529" y="2408524"/>
            <a:chExt cx="3034748" cy="702365"/>
          </a:xfrm>
        </p:grpSpPr>
        <p:sp>
          <p:nvSpPr>
            <p:cNvPr id="9" name="矩形 8"/>
            <p:cNvSpPr/>
            <p:nvPr/>
          </p:nvSpPr>
          <p:spPr>
            <a:xfrm>
              <a:off x="5112529" y="2408524"/>
              <a:ext cx="3034748" cy="7023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8085821"/>
                </p:ext>
              </p:extLst>
            </p:nvPr>
          </p:nvGraphicFramePr>
          <p:xfrm>
            <a:off x="5252747" y="2537782"/>
            <a:ext cx="2754313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" name="方程式" r:id="rId15" imgW="1193760" imgH="215640" progId="Equation.3">
                    <p:embed/>
                  </p:oleObj>
                </mc:Choice>
                <mc:Fallback>
                  <p:oleObj name="方程式" r:id="rId15" imgW="1193760" imgH="215640" progId="Equation.3">
                    <p:embed/>
                    <p:pic>
                      <p:nvPicPr>
                        <p:cNvPr id="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2747" y="2537782"/>
                          <a:ext cx="2754313" cy="5000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9936" y="5483774"/>
                <a:ext cx="2686050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Increase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, decrease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6" y="5483774"/>
                <a:ext cx="2686050" cy="830997"/>
              </a:xfrm>
              <a:prstGeom prst="rect">
                <a:avLst/>
              </a:prstGeom>
              <a:blipFill>
                <a:blip r:embed="rId17"/>
                <a:stretch>
                  <a:fillRect l="-2721" t="-5839" r="-3628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29936" y="4402437"/>
            <a:ext cx="3019739" cy="461665"/>
            <a:chOff x="729936" y="4402437"/>
            <a:chExt cx="3019739" cy="461665"/>
          </a:xfrm>
        </p:grpSpPr>
        <p:sp>
          <p:nvSpPr>
            <p:cNvPr id="16" name="文字方塊 15"/>
            <p:cNvSpPr txBox="1"/>
            <p:nvPr/>
          </p:nvSpPr>
          <p:spPr>
            <a:xfrm>
              <a:off x="729936" y="4402437"/>
              <a:ext cx="266065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Can be an issue</a:t>
              </a:r>
              <a:endParaRPr lang="zh-TW" altLang="en-US" sz="2400" dirty="0"/>
            </a:p>
          </p:txBody>
        </p:sp>
        <p:sp>
          <p:nvSpPr>
            <p:cNvPr id="17" name="箭號: 向右 16"/>
            <p:cNvSpPr/>
            <p:nvPr/>
          </p:nvSpPr>
          <p:spPr>
            <a:xfrm>
              <a:off x="3390586" y="4402437"/>
              <a:ext cx="359089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5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0020" y="373609"/>
            <a:ext cx="2970676" cy="1325563"/>
          </a:xfrm>
        </p:spPr>
        <p:txBody>
          <a:bodyPr/>
          <a:lstStyle/>
          <a:p>
            <a:r>
              <a:rPr lang="en-US" altLang="zh-TW" dirty="0"/>
              <a:t>How about GAN?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3424666" cy="4351338"/>
          </a:xfrm>
        </p:spPr>
        <p:txBody>
          <a:bodyPr/>
          <a:lstStyle/>
          <a:p>
            <a:r>
              <a:rPr lang="en-US" altLang="zh-TW" sz="2400" dirty="0"/>
              <a:t>Generator is an intelligent way to find the negative examples.</a:t>
            </a:r>
          </a:p>
          <a:p>
            <a:endParaRPr lang="zh-TW" altLang="en-US" dirty="0"/>
          </a:p>
        </p:txBody>
      </p:sp>
      <p:cxnSp>
        <p:nvCxnSpPr>
          <p:cNvPr id="4" name="直線接點 3"/>
          <p:cNvCxnSpPr>
            <a:cxnSpLocks/>
          </p:cNvCxnSpPr>
          <p:nvPr/>
        </p:nvCxnSpPr>
        <p:spPr>
          <a:xfrm>
            <a:off x="4151890" y="1941091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: 圖案 4"/>
          <p:cNvSpPr/>
          <p:nvPr/>
        </p:nvSpPr>
        <p:spPr>
          <a:xfrm rot="21442184">
            <a:off x="5931677" y="597947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598273" y="184577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413153" y="184577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762481" y="1845775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49613" y="184373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037984" y="1855302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/>
          <p:cNvSpPr/>
          <p:nvPr/>
        </p:nvSpPr>
        <p:spPr>
          <a:xfrm rot="21442184">
            <a:off x="4415019" y="586377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081615" y="1834207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896495" y="1834206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245823" y="1834205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632955" y="1832163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521326" y="1843732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424572" y="851725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72" y="851725"/>
                <a:ext cx="719428" cy="369332"/>
              </a:xfrm>
              <a:prstGeom prst="rect">
                <a:avLst/>
              </a:prstGeom>
              <a:blipFill>
                <a:blip r:embed="rId2"/>
                <a:stretch>
                  <a:fillRect l="-847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手繪多邊形: 圖案 19"/>
          <p:cNvSpPr/>
          <p:nvPr/>
        </p:nvSpPr>
        <p:spPr>
          <a:xfrm>
            <a:off x="4283760" y="173977"/>
            <a:ext cx="4330700" cy="1732285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00" h="1732285">
                <a:moveTo>
                  <a:pt x="0" y="1478285"/>
                </a:moveTo>
                <a:cubicBezTo>
                  <a:pt x="265641" y="1456060"/>
                  <a:pt x="531283" y="1433835"/>
                  <a:pt x="812800" y="1402085"/>
                </a:cubicBezTo>
                <a:cubicBezTo>
                  <a:pt x="1094317" y="1370335"/>
                  <a:pt x="1428750" y="1465585"/>
                  <a:pt x="1689100" y="1287785"/>
                </a:cubicBezTo>
                <a:cubicBezTo>
                  <a:pt x="1949450" y="1109985"/>
                  <a:pt x="2159000" y="483452"/>
                  <a:pt x="2374900" y="335285"/>
                </a:cubicBezTo>
                <a:cubicBezTo>
                  <a:pt x="2590800" y="187118"/>
                  <a:pt x="2821517" y="436885"/>
                  <a:pt x="2984500" y="398785"/>
                </a:cubicBezTo>
                <a:cubicBezTo>
                  <a:pt x="3147483" y="360685"/>
                  <a:pt x="3272367" y="161718"/>
                  <a:pt x="3352800" y="106685"/>
                </a:cubicBezTo>
                <a:cubicBezTo>
                  <a:pt x="3433233" y="51652"/>
                  <a:pt x="3397250" y="62235"/>
                  <a:pt x="3467100" y="68585"/>
                </a:cubicBezTo>
                <a:cubicBezTo>
                  <a:pt x="3536950" y="74935"/>
                  <a:pt x="3627967" y="-132498"/>
                  <a:pt x="3771900" y="144785"/>
                </a:cubicBezTo>
                <a:cubicBezTo>
                  <a:pt x="3915833" y="422068"/>
                  <a:pt x="4123266" y="1077176"/>
                  <a:pt x="4330700" y="17322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V="1">
            <a:off x="6168577" y="876369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cxnSpLocks/>
          </p:cNvCxnSpPr>
          <p:nvPr/>
        </p:nvCxnSpPr>
        <p:spPr>
          <a:xfrm>
            <a:off x="566688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</p:cNvCxnSpPr>
          <p:nvPr/>
        </p:nvCxnSpPr>
        <p:spPr>
          <a:xfrm flipV="1">
            <a:off x="6413153" y="56498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</p:cNvCxnSpPr>
          <p:nvPr/>
        </p:nvCxnSpPr>
        <p:spPr>
          <a:xfrm flipV="1">
            <a:off x="6598273" y="25267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</p:cNvCxnSpPr>
          <p:nvPr/>
        </p:nvCxnSpPr>
        <p:spPr>
          <a:xfrm flipV="1">
            <a:off x="6851382" y="17397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7040206" y="24110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5393997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</p:cNvCxnSpPr>
          <p:nvPr/>
        </p:nvCxnSpPr>
        <p:spPr>
          <a:xfrm>
            <a:off x="517492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498442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>
            <a:off x="4717722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cxnSpLocks/>
          </p:cNvCxnSpPr>
          <p:nvPr/>
        </p:nvCxnSpPr>
        <p:spPr>
          <a:xfrm>
            <a:off x="4115933" y="4076072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手繪多邊形: 圖案 36"/>
          <p:cNvSpPr/>
          <p:nvPr/>
        </p:nvSpPr>
        <p:spPr>
          <a:xfrm rot="21442184">
            <a:off x="5895720" y="2732928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6562316" y="3980758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6377196" y="398075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6726524" y="398075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6113656" y="3978714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002027" y="399028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7195525" y="2732928"/>
            <a:ext cx="1466671" cy="1428932"/>
            <a:chOff x="7195525" y="2732928"/>
            <a:chExt cx="1466671" cy="1428932"/>
          </a:xfrm>
        </p:grpSpPr>
        <p:sp>
          <p:nvSpPr>
            <p:cNvPr id="43" name="手繪多邊形: 圖案 42"/>
            <p:cNvSpPr/>
            <p:nvPr/>
          </p:nvSpPr>
          <p:spPr>
            <a:xfrm rot="21442184">
              <a:off x="7195525" y="2732928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7862121" y="398075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7677001" y="3980757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8026329" y="398075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7413461" y="3978714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8301832" y="3990283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8388615" y="2986706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15" y="2986706"/>
                <a:ext cx="719428" cy="369332"/>
              </a:xfrm>
              <a:prstGeom prst="rect">
                <a:avLst/>
              </a:prstGeom>
              <a:blipFill>
                <a:blip r:embed="rId3"/>
                <a:stretch>
                  <a:fillRect l="-762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手繪多邊形: 圖案 49"/>
          <p:cNvSpPr/>
          <p:nvPr/>
        </p:nvSpPr>
        <p:spPr>
          <a:xfrm>
            <a:off x="4247803" y="2308958"/>
            <a:ext cx="4330700" cy="1732285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00" h="1732285">
                <a:moveTo>
                  <a:pt x="0" y="1478285"/>
                </a:moveTo>
                <a:cubicBezTo>
                  <a:pt x="265641" y="1456060"/>
                  <a:pt x="531283" y="1433835"/>
                  <a:pt x="812800" y="1402085"/>
                </a:cubicBezTo>
                <a:cubicBezTo>
                  <a:pt x="1094317" y="1370335"/>
                  <a:pt x="1428750" y="1465585"/>
                  <a:pt x="1689100" y="1287785"/>
                </a:cubicBezTo>
                <a:cubicBezTo>
                  <a:pt x="1949450" y="1109985"/>
                  <a:pt x="2159000" y="483452"/>
                  <a:pt x="2374900" y="335285"/>
                </a:cubicBezTo>
                <a:cubicBezTo>
                  <a:pt x="2590800" y="187118"/>
                  <a:pt x="2821517" y="436885"/>
                  <a:pt x="2984500" y="398785"/>
                </a:cubicBezTo>
                <a:cubicBezTo>
                  <a:pt x="3147483" y="360685"/>
                  <a:pt x="3272367" y="161718"/>
                  <a:pt x="3352800" y="106685"/>
                </a:cubicBezTo>
                <a:cubicBezTo>
                  <a:pt x="3433233" y="51652"/>
                  <a:pt x="3397250" y="62235"/>
                  <a:pt x="3467100" y="68585"/>
                </a:cubicBezTo>
                <a:cubicBezTo>
                  <a:pt x="3536950" y="74935"/>
                  <a:pt x="3627967" y="-132498"/>
                  <a:pt x="3771900" y="144785"/>
                </a:cubicBezTo>
                <a:cubicBezTo>
                  <a:pt x="3915833" y="422068"/>
                  <a:pt x="4123266" y="1077176"/>
                  <a:pt x="4330700" y="17322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6132620" y="3011350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>
            <a:off x="8374533" y="285019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cxnSpLocks/>
          </p:cNvCxnSpPr>
          <p:nvPr/>
        </p:nvCxnSpPr>
        <p:spPr>
          <a:xfrm flipV="1">
            <a:off x="6377196" y="269996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cxnSpLocks/>
          </p:cNvCxnSpPr>
          <p:nvPr/>
        </p:nvCxnSpPr>
        <p:spPr>
          <a:xfrm flipV="1">
            <a:off x="6562316" y="238765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</p:cNvCxnSpPr>
          <p:nvPr/>
        </p:nvCxnSpPr>
        <p:spPr>
          <a:xfrm flipV="1">
            <a:off x="6815425" y="230895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</p:cNvCxnSpPr>
          <p:nvPr/>
        </p:nvCxnSpPr>
        <p:spPr>
          <a:xfrm flipV="1">
            <a:off x="7004249" y="237608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cxnSpLocks/>
          </p:cNvCxnSpPr>
          <p:nvPr/>
        </p:nvCxnSpPr>
        <p:spPr>
          <a:xfrm>
            <a:off x="8197906" y="238765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>
            <a:off x="7895239" y="203889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</p:cNvCxnSpPr>
          <p:nvPr/>
        </p:nvCxnSpPr>
        <p:spPr>
          <a:xfrm>
            <a:off x="7704739" y="203889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cxnSpLocks/>
          </p:cNvCxnSpPr>
          <p:nvPr/>
        </p:nvCxnSpPr>
        <p:spPr>
          <a:xfrm>
            <a:off x="7436853" y="228016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>
            <a:cxnSpLocks/>
          </p:cNvCxnSpPr>
          <p:nvPr/>
        </p:nvCxnSpPr>
        <p:spPr>
          <a:xfrm>
            <a:off x="4247803" y="6424095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手繪多邊形: 圖案 88"/>
          <p:cNvSpPr/>
          <p:nvPr/>
        </p:nvSpPr>
        <p:spPr>
          <a:xfrm rot="21442184">
            <a:off x="6027590" y="5080951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/>
          <p:cNvSpPr/>
          <p:nvPr/>
        </p:nvSpPr>
        <p:spPr>
          <a:xfrm>
            <a:off x="6694186" y="6328781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6509066" y="6328780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6858394" y="6328779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6245526" y="632673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7133897" y="633830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手繪多邊形: 圖案 94"/>
          <p:cNvSpPr/>
          <p:nvPr/>
        </p:nvSpPr>
        <p:spPr>
          <a:xfrm rot="21442184">
            <a:off x="7327395" y="5080951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7993991" y="6328781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7808871" y="6328780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8158199" y="6328779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7545331" y="6326737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橢圓 99"/>
          <p:cNvSpPr/>
          <p:nvPr/>
        </p:nvSpPr>
        <p:spPr>
          <a:xfrm>
            <a:off x="8433702" y="6338306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8388615" y="5319821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15" y="5319821"/>
                <a:ext cx="719428" cy="369332"/>
              </a:xfrm>
              <a:prstGeom prst="rect">
                <a:avLst/>
              </a:prstGeom>
              <a:blipFill>
                <a:blip r:embed="rId4"/>
                <a:stretch>
                  <a:fillRect l="-762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手繪多邊形: 圖案 101"/>
          <p:cNvSpPr/>
          <p:nvPr/>
        </p:nvSpPr>
        <p:spPr>
          <a:xfrm>
            <a:off x="4379673" y="4987513"/>
            <a:ext cx="4376420" cy="1485574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3014980 w 4330700"/>
              <a:gd name="connsiteY4" fmla="*/ 93980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  <a:gd name="connsiteX0" fmla="*/ 0 w 4330700"/>
              <a:gd name="connsiteY0" fmla="*/ 1554007 h 1808007"/>
              <a:gd name="connsiteX1" fmla="*/ 812800 w 4330700"/>
              <a:gd name="connsiteY1" fmla="*/ 1477807 h 1808007"/>
              <a:gd name="connsiteX2" fmla="*/ 1689100 w 4330700"/>
              <a:gd name="connsiteY2" fmla="*/ 1363507 h 1808007"/>
              <a:gd name="connsiteX3" fmla="*/ 2374900 w 4330700"/>
              <a:gd name="connsiteY3" fmla="*/ 411007 h 1808007"/>
              <a:gd name="connsiteX4" fmla="*/ 3014980 w 4330700"/>
              <a:gd name="connsiteY4" fmla="*/ 1015527 h 1808007"/>
              <a:gd name="connsiteX5" fmla="*/ 3390900 w 4330700"/>
              <a:gd name="connsiteY5" fmla="*/ 1454947 h 1808007"/>
              <a:gd name="connsiteX6" fmla="*/ 3467100 w 4330700"/>
              <a:gd name="connsiteY6" fmla="*/ 144307 h 1808007"/>
              <a:gd name="connsiteX7" fmla="*/ 3771900 w 4330700"/>
              <a:gd name="connsiteY7" fmla="*/ 220507 h 1808007"/>
              <a:gd name="connsiteX8" fmla="*/ 4330700 w 4330700"/>
              <a:gd name="connsiteY8" fmla="*/ 1808007 h 1808007"/>
              <a:gd name="connsiteX0" fmla="*/ 0 w 4330700"/>
              <a:gd name="connsiteY0" fmla="*/ 1335104 h 1589104"/>
              <a:gd name="connsiteX1" fmla="*/ 812800 w 4330700"/>
              <a:gd name="connsiteY1" fmla="*/ 1258904 h 1589104"/>
              <a:gd name="connsiteX2" fmla="*/ 1689100 w 4330700"/>
              <a:gd name="connsiteY2" fmla="*/ 1144604 h 1589104"/>
              <a:gd name="connsiteX3" fmla="*/ 2374900 w 4330700"/>
              <a:gd name="connsiteY3" fmla="*/ 192104 h 1589104"/>
              <a:gd name="connsiteX4" fmla="*/ 3014980 w 4330700"/>
              <a:gd name="connsiteY4" fmla="*/ 796624 h 1589104"/>
              <a:gd name="connsiteX5" fmla="*/ 3390900 w 4330700"/>
              <a:gd name="connsiteY5" fmla="*/ 1236044 h 1589104"/>
              <a:gd name="connsiteX6" fmla="*/ 3680460 w 4330700"/>
              <a:gd name="connsiteY6" fmla="*/ 1289384 h 1589104"/>
              <a:gd name="connsiteX7" fmla="*/ 3771900 w 4330700"/>
              <a:gd name="connsiteY7" fmla="*/ 1604 h 1589104"/>
              <a:gd name="connsiteX8" fmla="*/ 4330700 w 4330700"/>
              <a:gd name="connsiteY8" fmla="*/ 1589104 h 1589104"/>
              <a:gd name="connsiteX0" fmla="*/ 0 w 4330700"/>
              <a:gd name="connsiteY0" fmla="*/ 1147754 h 1401754"/>
              <a:gd name="connsiteX1" fmla="*/ 812800 w 4330700"/>
              <a:gd name="connsiteY1" fmla="*/ 1071554 h 1401754"/>
              <a:gd name="connsiteX2" fmla="*/ 1689100 w 4330700"/>
              <a:gd name="connsiteY2" fmla="*/ 957254 h 1401754"/>
              <a:gd name="connsiteX3" fmla="*/ 2374900 w 4330700"/>
              <a:gd name="connsiteY3" fmla="*/ 4754 h 1401754"/>
              <a:gd name="connsiteX4" fmla="*/ 3014980 w 4330700"/>
              <a:gd name="connsiteY4" fmla="*/ 609274 h 1401754"/>
              <a:gd name="connsiteX5" fmla="*/ 3390900 w 4330700"/>
              <a:gd name="connsiteY5" fmla="*/ 1048694 h 1401754"/>
              <a:gd name="connsiteX6" fmla="*/ 3680460 w 4330700"/>
              <a:gd name="connsiteY6" fmla="*/ 1102034 h 1401754"/>
              <a:gd name="connsiteX7" fmla="*/ 4015740 w 4330700"/>
              <a:gd name="connsiteY7" fmla="*/ 1292534 h 1401754"/>
              <a:gd name="connsiteX8" fmla="*/ 4330700 w 4330700"/>
              <a:gd name="connsiteY8" fmla="*/ 1401754 h 1401754"/>
              <a:gd name="connsiteX0" fmla="*/ 0 w 4376420"/>
              <a:gd name="connsiteY0" fmla="*/ 1147754 h 1485574"/>
              <a:gd name="connsiteX1" fmla="*/ 812800 w 4376420"/>
              <a:gd name="connsiteY1" fmla="*/ 1071554 h 1485574"/>
              <a:gd name="connsiteX2" fmla="*/ 1689100 w 4376420"/>
              <a:gd name="connsiteY2" fmla="*/ 957254 h 1485574"/>
              <a:gd name="connsiteX3" fmla="*/ 2374900 w 4376420"/>
              <a:gd name="connsiteY3" fmla="*/ 4754 h 1485574"/>
              <a:gd name="connsiteX4" fmla="*/ 3014980 w 4376420"/>
              <a:gd name="connsiteY4" fmla="*/ 609274 h 1485574"/>
              <a:gd name="connsiteX5" fmla="*/ 3390900 w 4376420"/>
              <a:gd name="connsiteY5" fmla="*/ 1048694 h 1485574"/>
              <a:gd name="connsiteX6" fmla="*/ 3680460 w 4376420"/>
              <a:gd name="connsiteY6" fmla="*/ 1102034 h 1485574"/>
              <a:gd name="connsiteX7" fmla="*/ 4015740 w 4376420"/>
              <a:gd name="connsiteY7" fmla="*/ 1292534 h 1485574"/>
              <a:gd name="connsiteX8" fmla="*/ 4376420 w 4376420"/>
              <a:gd name="connsiteY8" fmla="*/ 1485574 h 148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6420" h="1485574">
                <a:moveTo>
                  <a:pt x="0" y="1147754"/>
                </a:moveTo>
                <a:cubicBezTo>
                  <a:pt x="265641" y="1125529"/>
                  <a:pt x="531283" y="1103304"/>
                  <a:pt x="812800" y="1071554"/>
                </a:cubicBezTo>
                <a:cubicBezTo>
                  <a:pt x="1094317" y="1039804"/>
                  <a:pt x="1428750" y="1135054"/>
                  <a:pt x="1689100" y="957254"/>
                </a:cubicBezTo>
                <a:cubicBezTo>
                  <a:pt x="1949450" y="779454"/>
                  <a:pt x="2153920" y="62751"/>
                  <a:pt x="2374900" y="4754"/>
                </a:cubicBezTo>
                <a:cubicBezTo>
                  <a:pt x="2595880" y="-53243"/>
                  <a:pt x="2845647" y="435284"/>
                  <a:pt x="3014980" y="609274"/>
                </a:cubicBezTo>
                <a:cubicBezTo>
                  <a:pt x="3184313" y="783264"/>
                  <a:pt x="3279987" y="966567"/>
                  <a:pt x="3390900" y="1048694"/>
                </a:cubicBezTo>
                <a:cubicBezTo>
                  <a:pt x="3501813" y="1130821"/>
                  <a:pt x="3576320" y="1061394"/>
                  <a:pt x="3680460" y="1102034"/>
                </a:cubicBezTo>
                <a:cubicBezTo>
                  <a:pt x="3784600" y="1142674"/>
                  <a:pt x="3899747" y="1228611"/>
                  <a:pt x="4015740" y="1292534"/>
                </a:cubicBezTo>
                <a:cubicBezTo>
                  <a:pt x="4131733" y="1356457"/>
                  <a:pt x="4168986" y="830465"/>
                  <a:pt x="4376420" y="148557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單箭頭接點 102"/>
          <p:cNvCxnSpPr>
            <a:cxnSpLocks/>
          </p:cNvCxnSpPr>
          <p:nvPr/>
        </p:nvCxnSpPr>
        <p:spPr>
          <a:xfrm flipV="1">
            <a:off x="6264490" y="535937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cxnSpLocks/>
          </p:cNvCxnSpPr>
          <p:nvPr/>
        </p:nvCxnSpPr>
        <p:spPr>
          <a:xfrm>
            <a:off x="8578503" y="5906899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>
            <a:cxnSpLocks/>
          </p:cNvCxnSpPr>
          <p:nvPr/>
        </p:nvCxnSpPr>
        <p:spPr>
          <a:xfrm flipV="1">
            <a:off x="6509066" y="504798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>
            <a:cxnSpLocks/>
          </p:cNvCxnSpPr>
          <p:nvPr/>
        </p:nvCxnSpPr>
        <p:spPr>
          <a:xfrm flipV="1">
            <a:off x="6694186" y="473567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cxnSpLocks/>
          </p:cNvCxnSpPr>
          <p:nvPr/>
        </p:nvCxnSpPr>
        <p:spPr>
          <a:xfrm flipV="1">
            <a:off x="6947295" y="4656981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cxnSpLocks/>
          </p:cNvCxnSpPr>
          <p:nvPr/>
        </p:nvCxnSpPr>
        <p:spPr>
          <a:xfrm flipV="1">
            <a:off x="7175623" y="4969291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cxnSpLocks/>
          </p:cNvCxnSpPr>
          <p:nvPr/>
        </p:nvCxnSpPr>
        <p:spPr>
          <a:xfrm>
            <a:off x="8277552" y="591350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cxnSpLocks/>
          </p:cNvCxnSpPr>
          <p:nvPr/>
        </p:nvCxnSpPr>
        <p:spPr>
          <a:xfrm>
            <a:off x="8047107" y="5778476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cxnSpLocks/>
          </p:cNvCxnSpPr>
          <p:nvPr/>
        </p:nvCxnSpPr>
        <p:spPr>
          <a:xfrm>
            <a:off x="7848578" y="5771193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>
            <a:cxnSpLocks/>
          </p:cNvCxnSpPr>
          <p:nvPr/>
        </p:nvCxnSpPr>
        <p:spPr>
          <a:xfrm>
            <a:off x="7585038" y="553665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>
            <a:cxnSpLocks/>
          </p:cNvCxnSpPr>
          <p:nvPr/>
        </p:nvCxnSpPr>
        <p:spPr>
          <a:xfrm>
            <a:off x="1067617" y="6446302"/>
            <a:ext cx="2728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群組 121"/>
          <p:cNvGrpSpPr/>
          <p:nvPr/>
        </p:nvGrpSpPr>
        <p:grpSpPr>
          <a:xfrm>
            <a:off x="1967138" y="5103158"/>
            <a:ext cx="1466671" cy="1428932"/>
            <a:chOff x="2568665" y="4785060"/>
            <a:chExt cx="1466671" cy="1428932"/>
          </a:xfrm>
        </p:grpSpPr>
        <p:sp>
          <p:nvSpPr>
            <p:cNvPr id="123" name="手繪多邊形: 圖案 122"/>
            <p:cNvSpPr/>
            <p:nvPr/>
          </p:nvSpPr>
          <p:spPr>
            <a:xfrm rot="21442184">
              <a:off x="2568665" y="478506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3235261" y="6032890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3050141" y="6032889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橢圓 125"/>
            <p:cNvSpPr/>
            <p:nvPr/>
          </p:nvSpPr>
          <p:spPr>
            <a:xfrm>
              <a:off x="3399469" y="6032888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2786601" y="6030846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3674972" y="6042415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0" name="群組 129"/>
          <p:cNvGrpSpPr/>
          <p:nvPr/>
        </p:nvGrpSpPr>
        <p:grpSpPr>
          <a:xfrm>
            <a:off x="2023909" y="5091589"/>
            <a:ext cx="1466671" cy="1428932"/>
            <a:chOff x="1052007" y="4773490"/>
            <a:chExt cx="1466671" cy="1428932"/>
          </a:xfrm>
        </p:grpSpPr>
        <p:sp>
          <p:nvSpPr>
            <p:cNvPr id="131" name="手繪多邊形: 圖案 130"/>
            <p:cNvSpPr/>
            <p:nvPr/>
          </p:nvSpPr>
          <p:spPr>
            <a:xfrm rot="21442184">
              <a:off x="1052007" y="477349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橢圓 131"/>
            <p:cNvSpPr/>
            <p:nvPr/>
          </p:nvSpPr>
          <p:spPr>
            <a:xfrm>
              <a:off x="1718603" y="6021320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橢圓 132"/>
            <p:cNvSpPr/>
            <p:nvPr/>
          </p:nvSpPr>
          <p:spPr>
            <a:xfrm>
              <a:off x="1533483" y="6021319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橢圓 133"/>
            <p:cNvSpPr/>
            <p:nvPr/>
          </p:nvSpPr>
          <p:spPr>
            <a:xfrm>
              <a:off x="1882811" y="602131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橢圓 134"/>
            <p:cNvSpPr/>
            <p:nvPr/>
          </p:nvSpPr>
          <p:spPr>
            <a:xfrm>
              <a:off x="1269943" y="601927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橢圓 135"/>
            <p:cNvSpPr/>
            <p:nvPr/>
          </p:nvSpPr>
          <p:spPr>
            <a:xfrm>
              <a:off x="2158314" y="6030845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1432503" y="5399044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03" y="5399044"/>
                <a:ext cx="719428" cy="369332"/>
              </a:xfrm>
              <a:prstGeom prst="rect">
                <a:avLst/>
              </a:prstGeom>
              <a:blipFill>
                <a:blip r:embed="rId5"/>
                <a:stretch>
                  <a:fillRect l="-847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文字方塊 137"/>
          <p:cNvSpPr txBox="1"/>
          <p:nvPr/>
        </p:nvSpPr>
        <p:spPr>
          <a:xfrm>
            <a:off x="550015" y="3738829"/>
            <a:ext cx="271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 the end ……</a:t>
            </a:r>
            <a:endParaRPr lang="zh-TW" altLang="en-US" sz="2800" dirty="0"/>
          </a:p>
        </p:txBody>
      </p:sp>
      <p:sp>
        <p:nvSpPr>
          <p:cNvPr id="140" name="手繪多邊形: 圖案 139"/>
          <p:cNvSpPr/>
          <p:nvPr/>
        </p:nvSpPr>
        <p:spPr>
          <a:xfrm rot="21442184">
            <a:off x="1818711" y="4866780"/>
            <a:ext cx="1807003" cy="1565670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1" name="直線單箭頭接點 140"/>
          <p:cNvCxnSpPr>
            <a:cxnSpLocks/>
          </p:cNvCxnSpPr>
          <p:nvPr/>
        </p:nvCxnSpPr>
        <p:spPr>
          <a:xfrm flipV="1">
            <a:off x="2233602" y="560826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>
            <a:cxnSpLocks/>
          </p:cNvCxnSpPr>
          <p:nvPr/>
        </p:nvCxnSpPr>
        <p:spPr>
          <a:xfrm flipV="1">
            <a:off x="2413422" y="5140722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/>
          <p:cNvCxnSpPr>
            <a:cxnSpLocks/>
          </p:cNvCxnSpPr>
          <p:nvPr/>
        </p:nvCxnSpPr>
        <p:spPr>
          <a:xfrm flipV="1">
            <a:off x="2690505" y="4555336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>
            <a:cxnSpLocks/>
          </p:cNvCxnSpPr>
          <p:nvPr/>
        </p:nvCxnSpPr>
        <p:spPr>
          <a:xfrm flipV="1">
            <a:off x="3055478" y="508024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/>
          <p:cNvCxnSpPr>
            <a:cxnSpLocks/>
          </p:cNvCxnSpPr>
          <p:nvPr/>
        </p:nvCxnSpPr>
        <p:spPr>
          <a:xfrm flipV="1">
            <a:off x="3245022" y="5453032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/>
          <p:cNvCxnSpPr>
            <a:cxnSpLocks/>
          </p:cNvCxnSpPr>
          <p:nvPr/>
        </p:nvCxnSpPr>
        <p:spPr>
          <a:xfrm>
            <a:off x="3245022" y="5157342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/>
          <p:cNvCxnSpPr>
            <a:cxnSpLocks/>
          </p:cNvCxnSpPr>
          <p:nvPr/>
        </p:nvCxnSpPr>
        <p:spPr>
          <a:xfrm>
            <a:off x="3073445" y="476796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>
            <a:cxnSpLocks/>
          </p:cNvCxnSpPr>
          <p:nvPr/>
        </p:nvCxnSpPr>
        <p:spPr>
          <a:xfrm>
            <a:off x="2676962" y="429684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>
            <a:cxnSpLocks/>
          </p:cNvCxnSpPr>
          <p:nvPr/>
        </p:nvCxnSpPr>
        <p:spPr>
          <a:xfrm>
            <a:off x="2221431" y="5374336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/>
          <p:cNvCxnSpPr>
            <a:cxnSpLocks/>
          </p:cNvCxnSpPr>
          <p:nvPr/>
        </p:nvCxnSpPr>
        <p:spPr>
          <a:xfrm>
            <a:off x="2413422" y="488727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70614" y="2839603"/>
            <a:ext cx="409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“Experience replay”, parameters from last iteration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66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/>
      <p:bldP spid="50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 animBg="1"/>
      <p:bldP spid="137" grpId="0"/>
      <p:bldP spid="138" grpId="0"/>
      <p:bldP spid="140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02897" y="5017477"/>
            <a:ext cx="203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data</a:t>
            </a:r>
            <a:r>
              <a:rPr lang="en-US" altLang="zh-TW" sz="2400" dirty="0"/>
              <a:t> = “origin”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02897" y="5469542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 = 1 hidden layer (100)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02897" y="5921607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 = 1 hidden layer (100)</a:t>
            </a:r>
            <a:endParaRPr lang="zh-TW" alt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" y="244955"/>
            <a:ext cx="3047050" cy="202724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31" y="235835"/>
            <a:ext cx="3018971" cy="204570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656" y="235835"/>
            <a:ext cx="3046802" cy="204570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53970"/>
            <a:ext cx="3090231" cy="206861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844" y="2453970"/>
            <a:ext cx="3093492" cy="20686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3656" y="2453970"/>
            <a:ext cx="3127524" cy="211926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97801"/>
            <a:ext cx="3193143" cy="21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416" y="77667"/>
            <a:ext cx="78867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6" y="4456566"/>
            <a:ext cx="3566500" cy="2382423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9" y="2072976"/>
            <a:ext cx="3395906" cy="22684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25" y="2082865"/>
            <a:ext cx="3420567" cy="228493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682" y="2082865"/>
            <a:ext cx="3495965" cy="233530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75" y="-129378"/>
            <a:ext cx="3287453" cy="219601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25" y="-129378"/>
            <a:ext cx="3339968" cy="2189684"/>
          </a:xfrm>
          <a:prstGeom prst="rect">
            <a:avLst/>
          </a:prstGeom>
        </p:spPr>
      </p:pic>
      <p:pic>
        <p:nvPicPr>
          <p:cNvPr id="20" name="圖片 19" descr="一張含有 電子用品 的圖片&#10;&#10;描述是以高可信度產生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19" y="-135713"/>
            <a:ext cx="3414398" cy="2244754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5248208" y="4828050"/>
            <a:ext cx="26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100 iterations on G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224766" y="5733518"/>
            <a:ext cx="26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100 iterations on D</a:t>
            </a:r>
            <a:endParaRPr lang="zh-TW" altLang="en-US" sz="2400" dirty="0"/>
          </a:p>
        </p:txBody>
      </p:sp>
      <p:sp>
        <p:nvSpPr>
          <p:cNvPr id="23" name="箭號: 向下 22"/>
          <p:cNvSpPr/>
          <p:nvPr/>
        </p:nvSpPr>
        <p:spPr>
          <a:xfrm rot="5400000" flipH="1">
            <a:off x="3664243" y="5733517"/>
            <a:ext cx="69557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下 23"/>
          <p:cNvSpPr/>
          <p:nvPr/>
        </p:nvSpPr>
        <p:spPr>
          <a:xfrm rot="10800000" flipH="1">
            <a:off x="6194493" y="4428978"/>
            <a:ext cx="69557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0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24195" y="276339"/>
            <a:ext cx="203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data</a:t>
            </a:r>
            <a:r>
              <a:rPr lang="en-US" altLang="zh-TW" sz="2400" dirty="0"/>
              <a:t> = “line”</a:t>
            </a:r>
            <a:endParaRPr lang="zh-TW" altLang="en-US" sz="24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1594619" y="2028431"/>
            <a:ext cx="3135086" cy="830802"/>
            <a:chOff x="2249714" y="134293"/>
            <a:chExt cx="3135086" cy="830802"/>
          </a:xfrm>
        </p:grpSpPr>
        <p:sp>
          <p:nvSpPr>
            <p:cNvPr id="6" name="文字方塊 5"/>
            <p:cNvSpPr txBox="1"/>
            <p:nvPr/>
          </p:nvSpPr>
          <p:spPr>
            <a:xfrm>
              <a:off x="2249714" y="134293"/>
              <a:ext cx="3135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 = 1 hidden layer (100)</a:t>
              </a:r>
              <a:endParaRPr lang="zh-TW" altLang="en-US" sz="24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249714" y="503430"/>
              <a:ext cx="3135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 = 1 hidden layer (100)</a:t>
              </a:r>
              <a:endParaRPr lang="zh-TW" altLang="en-US" sz="2400" dirty="0"/>
            </a:p>
          </p:txBody>
        </p:sp>
      </p:grpSp>
      <p:pic>
        <p:nvPicPr>
          <p:cNvPr id="18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05" y="330018"/>
            <a:ext cx="4062549" cy="2713783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210628" y="5899906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 = 1 hidden layer (100)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10628" y="6278240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 = 2 hidden layer (100)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242873" y="5935391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 = 2 hidden layer (100)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231036" y="6281021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 = 1 hidden layer (100)</a:t>
            </a:r>
            <a:endParaRPr lang="zh-TW" altLang="en-US" sz="2400" dirty="0"/>
          </a:p>
        </p:txBody>
      </p:sp>
      <p:pic>
        <p:nvPicPr>
          <p:cNvPr id="23" name="內容版面配置區 5" descr="一張含有 文字 的圖片&#10;&#10;描述是以高可信度產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42" y="3221608"/>
            <a:ext cx="4062549" cy="2713783"/>
          </a:xfrm>
        </p:spPr>
      </p:pic>
      <p:pic>
        <p:nvPicPr>
          <p:cNvPr id="24" name="內容版面配置區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3" y="3216616"/>
            <a:ext cx="4070022" cy="2718775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97854" y="750908"/>
            <a:ext cx="26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100 iterations on 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13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</TotalTime>
  <Words>1117</Words>
  <Application>Microsoft Office PowerPoint</Application>
  <PresentationFormat>如螢幕大小 (4:3)</PresentationFormat>
  <Paragraphs>278</Paragraphs>
  <Slides>25</Slides>
  <Notes>5</Notes>
  <HiddenSlides>0</HiddenSlides>
  <MMClips>1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新細明體</vt:lpstr>
      <vt:lpstr>Arial</vt:lpstr>
      <vt:lpstr>Calibri</vt:lpstr>
      <vt:lpstr>Calibri Light</vt:lpstr>
      <vt:lpstr>Cambria Math</vt:lpstr>
      <vt:lpstr>Office 佈景主題</vt:lpstr>
      <vt:lpstr>方程式</vt:lpstr>
      <vt:lpstr>Energy-based GAN</vt:lpstr>
      <vt:lpstr>Original Idea</vt:lpstr>
      <vt:lpstr>Original GAN</vt:lpstr>
      <vt:lpstr>Evaluation Function</vt:lpstr>
      <vt:lpstr>Evaluation Function - Structured Perceptron </vt:lpstr>
      <vt:lpstr>How about GAN?</vt:lpstr>
      <vt:lpstr>PowerPoint 簡報</vt:lpstr>
      <vt:lpstr>PowerPoint 簡報</vt:lpstr>
      <vt:lpstr>PowerPoint 簡報</vt:lpstr>
      <vt:lpstr>PowerPoint 簡報</vt:lpstr>
      <vt:lpstr>PowerPoint 簡報</vt:lpstr>
      <vt:lpstr>Energy-based GAN (EBGAN)</vt:lpstr>
      <vt:lpstr>EBGAN</vt:lpstr>
      <vt:lpstr>EBGAN</vt:lpstr>
      <vt:lpstr>EBGAN</vt:lpstr>
      <vt:lpstr>More about EBGAN</vt:lpstr>
      <vt:lpstr>Margin Adaptation GAN (MAGAN)</vt:lpstr>
      <vt:lpstr>Loss-sensitive GAN (LSGAN)</vt:lpstr>
      <vt:lpstr>PowerPoint 簡報</vt:lpstr>
      <vt:lpstr>PowerPoint 簡報</vt:lpstr>
      <vt:lpstr>Boundary Equilibrium Generative Adversarial Networks (BEGAN)</vt:lpstr>
      <vt:lpstr>BEGAN</vt:lpstr>
      <vt:lpstr>BEGAN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Energy-based GAN</dc:title>
  <dc:creator>Hung-yi Lee</dc:creator>
  <cp:lastModifiedBy>Hung-yi Lee</cp:lastModifiedBy>
  <cp:revision>93</cp:revision>
  <dcterms:created xsi:type="dcterms:W3CDTF">2017-05-20T05:46:11Z</dcterms:created>
  <dcterms:modified xsi:type="dcterms:W3CDTF">2017-05-26T06:33:04Z</dcterms:modified>
</cp:coreProperties>
</file>